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15"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74" r:id="rId14"/>
    <p:sldId id="267" r:id="rId15"/>
    <p:sldId id="268" r:id="rId16"/>
    <p:sldId id="269" r:id="rId17"/>
    <p:sldId id="270" r:id="rId18"/>
    <p:sldId id="271" r:id="rId19"/>
    <p:sldId id="272" r:id="rId20"/>
  </p:sldIdLst>
  <p:sldSz cx="12192000" cy="6858000"/>
  <p:notesSz cx="6858000" cy="9144000"/>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
      <p:font typeface="Trebuchet MS" panose="020B0603020202020204"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hGbwrqlrdQxTxeykDMUcaxvD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3" d="100"/>
          <a:sy n="113" d="100"/>
        </p:scale>
        <p:origin x="474"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e7cfc94e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e7cfc94e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e632eb02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0e632eb02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e632eb025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e632eb025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e632eb02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10e632eb02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22F-2886-4428-9227-475DC6DA1737}" type="datetime1">
              <a:rPr lang="en-US" smtClean="0"/>
              <a:pPr/>
              <a:t>1/21/2022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9255346" y="2750337"/>
            <a:ext cx="1171888" cy="1356442"/>
          </a:xfrm>
        </p:spPr>
        <p:txBody>
          <a:bodyPr/>
          <a:lstStyle/>
          <a:p>
            <a:fld id="{EBF5CD18-686B-47A9-AFD5-66CE5FA52A66}" type="slidenum">
              <a:rPr lang="en-US" smtClean="0"/>
              <a:pPr/>
              <a:t>‹#›</a:t>
            </a:fld>
            <a:endParaRPr lang="en-US"/>
          </a:p>
        </p:txBody>
      </p:sp>
    </p:spTree>
    <p:extLst>
      <p:ext uri="{BB962C8B-B14F-4D97-AF65-F5344CB8AC3E}">
        <p14:creationId xmlns:p14="http://schemas.microsoft.com/office/powerpoint/2010/main" val="262452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41679301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2367325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19476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7798948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28403461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42073692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624393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30696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92402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1/21/2022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10729455" y="2869895"/>
            <a:ext cx="1154151" cy="1090789"/>
          </a:xfrm>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373899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26724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4758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86314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425933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59066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37401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2900221353"/>
      </p:ext>
    </p:extLst>
  </p:cSld>
  <p:clrMap bg1="dk1" tx1="lt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irginiadot.org/projects/resources/NorthernVirginia/Phase_1_Report_-_Route_1_Multimodal_Improvements_Study_October_2021.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fhwa.dot.gov/design/standards/190510.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rlingtonva.us/Government/Projects/Project-Types/Transportation-Projects/South-Eads-Street-Complete-Street-12th-Street-to-15th-Street" TargetMode="External"/><Relationship Id="rId7" Type="http://schemas.openxmlformats.org/officeDocument/2006/relationships/hyperlink" Target="https://arlington.prelive.opencities.com/Government/Programs/Projects/Types/Site-Plan/Pen-Place-20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arlingtonva.us/Government/Programs/Transportation/Vision-Zero" TargetMode="External"/><Relationship Id="rId5" Type="http://schemas.openxmlformats.org/officeDocument/2006/relationships/hyperlink" Target="https://www.arlingtonva.us/files/sharedassets/public/transportation/documents/2021_12_06-draft-vz-toolbox.pdf" TargetMode="External"/><Relationship Id="rId4" Type="http://schemas.openxmlformats.org/officeDocument/2006/relationships/hyperlink" Target="https://www.arlingtonva.us/Government/Projects/Project-Types/Transportation-Projects/12th-Street-South-Complete-Street-Projec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rlingtonva.us/Government/Projects/Project-Types/Site-Plan/2001-Clark-S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1422940" y="1613101"/>
            <a:ext cx="9367203" cy="5747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2000" dirty="0"/>
              <a:t>CCCA General Meeting Agenda-January 19, 2022</a:t>
            </a:r>
            <a:endParaRPr sz="2000" dirty="0"/>
          </a:p>
        </p:txBody>
      </p:sp>
      <p:sp>
        <p:nvSpPr>
          <p:cNvPr id="85" name="Google Shape;85;p1"/>
          <p:cNvSpPr txBox="1">
            <a:spLocks noGrp="1"/>
          </p:cNvSpPr>
          <p:nvPr>
            <p:ph idx="1"/>
          </p:nvPr>
        </p:nvSpPr>
        <p:spPr>
          <a:xfrm>
            <a:off x="1032401" y="2187884"/>
            <a:ext cx="10751100" cy="430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dirty="0"/>
              <a:t>7:00-7:20 pm  Business Meeting:  </a:t>
            </a:r>
            <a:endParaRPr dirty="0"/>
          </a:p>
          <a:p>
            <a:pPr marL="685800" lvl="1" indent="-228600" algn="l" rtl="0">
              <a:lnSpc>
                <a:spcPct val="90000"/>
              </a:lnSpc>
              <a:spcBef>
                <a:spcPts val="600"/>
              </a:spcBef>
              <a:spcAft>
                <a:spcPts val="0"/>
              </a:spcAft>
              <a:buClr>
                <a:schemeClr val="dk1"/>
              </a:buClr>
              <a:buSzPts val="1800"/>
              <a:buChar char="•"/>
            </a:pPr>
            <a:r>
              <a:rPr lang="en-US" sz="1800" dirty="0"/>
              <a:t>2022 CCCA Officers</a:t>
            </a:r>
            <a:endParaRPr dirty="0"/>
          </a:p>
          <a:p>
            <a:pPr marL="685800" lvl="1" indent="-228600" algn="l" rtl="0">
              <a:lnSpc>
                <a:spcPct val="90000"/>
              </a:lnSpc>
              <a:spcBef>
                <a:spcPts val="600"/>
              </a:spcBef>
              <a:spcAft>
                <a:spcPts val="0"/>
              </a:spcAft>
              <a:buClr>
                <a:schemeClr val="dk1"/>
              </a:buClr>
              <a:buSzPts val="1800"/>
              <a:buChar char="•"/>
            </a:pPr>
            <a:r>
              <a:rPr lang="en-US" sz="1800" dirty="0"/>
              <a:t>Announcements</a:t>
            </a:r>
            <a:endParaRPr dirty="0"/>
          </a:p>
          <a:p>
            <a:pPr marL="685800" lvl="1" indent="-228600" algn="l" rtl="0">
              <a:lnSpc>
                <a:spcPct val="90000"/>
              </a:lnSpc>
              <a:spcBef>
                <a:spcPts val="600"/>
              </a:spcBef>
              <a:spcAft>
                <a:spcPts val="0"/>
              </a:spcAft>
              <a:buClr>
                <a:schemeClr val="dk1"/>
              </a:buClr>
              <a:buSzPts val="1800"/>
              <a:buChar char="•"/>
            </a:pPr>
            <a:r>
              <a:rPr lang="en-US" sz="1800" dirty="0"/>
              <a:t>Brief overview of current development </a:t>
            </a:r>
            <a:endParaRPr dirty="0"/>
          </a:p>
          <a:p>
            <a:pPr marL="0" lvl="0" indent="0" algn="l" rtl="0">
              <a:lnSpc>
                <a:spcPct val="90000"/>
              </a:lnSpc>
              <a:spcBef>
                <a:spcPts val="1000"/>
              </a:spcBef>
              <a:spcAft>
                <a:spcPts val="0"/>
              </a:spcAft>
              <a:buClr>
                <a:schemeClr val="dk1"/>
              </a:buClr>
              <a:buSzPts val="1800"/>
              <a:buNone/>
            </a:pPr>
            <a:r>
              <a:rPr lang="en-US" sz="1800" dirty="0"/>
              <a:t>7:20 – 8:20 pm What is the Future for Route 1?  VDOT Senior Project Manager Dan </a:t>
            </a:r>
            <a:r>
              <a:rPr lang="en-US" sz="1800" dirty="0" err="1"/>
              <a:t>Reinhard</a:t>
            </a:r>
            <a:r>
              <a:rPr lang="en-US" sz="1800" dirty="0"/>
              <a:t> will provide an updated timeline for Phase 2 and a Livability22202 panel will respond with neighborhood residential reaction and comments. </a:t>
            </a:r>
            <a:endParaRPr dirty="0"/>
          </a:p>
          <a:p>
            <a:pPr marL="0" lvl="0" indent="0" algn="l" rtl="0">
              <a:lnSpc>
                <a:spcPct val="90000"/>
              </a:lnSpc>
              <a:spcBef>
                <a:spcPts val="1000"/>
              </a:spcBef>
              <a:spcAft>
                <a:spcPts val="0"/>
              </a:spcAft>
              <a:buClr>
                <a:schemeClr val="dk1"/>
              </a:buClr>
              <a:buSzPts val="1800"/>
              <a:buNone/>
            </a:pPr>
            <a:r>
              <a:rPr lang="en-US" sz="1800" dirty="0"/>
              <a:t>8:20-8:45 pm Carol Layer, Director of the DHS Behavioral Healthcare Division on County Mental Health Services. </a:t>
            </a:r>
            <a:endParaRPr dirty="0"/>
          </a:p>
          <a:p>
            <a:pPr marL="0" lvl="0" indent="0" algn="l" rtl="0">
              <a:lnSpc>
                <a:spcPct val="90000"/>
              </a:lnSpc>
              <a:spcBef>
                <a:spcPts val="1000"/>
              </a:spcBef>
              <a:spcAft>
                <a:spcPts val="0"/>
              </a:spcAft>
              <a:buClr>
                <a:schemeClr val="dk1"/>
              </a:buClr>
              <a:buSzPts val="1800"/>
              <a:buNone/>
            </a:pPr>
            <a:r>
              <a:rPr lang="en-US" sz="1800" dirty="0"/>
              <a:t>8:45-9:00 pm Open Forum </a:t>
            </a:r>
            <a:endParaRPr dirty="0"/>
          </a:p>
          <a:p>
            <a:pPr marL="0" marR="0" lvl="0" indent="0" algn="l" rtl="0">
              <a:lnSpc>
                <a:spcPct val="107000"/>
              </a:lnSpc>
              <a:spcBef>
                <a:spcPts val="0"/>
              </a:spcBef>
              <a:spcAft>
                <a:spcPts val="0"/>
              </a:spcAft>
              <a:buClr>
                <a:schemeClr val="dk1"/>
              </a:buClr>
              <a:buSzPts val="1800"/>
              <a:buNone/>
            </a:pPr>
            <a:endParaRPr sz="1800" u="sng" dirty="0">
              <a:highlight>
                <a:srgbClr val="FFFF00"/>
              </a:highlight>
            </a:endParaRPr>
          </a:p>
          <a:p>
            <a:pPr marL="0" marR="0" lvl="0" indent="0" algn="l" rtl="0">
              <a:lnSpc>
                <a:spcPct val="107000"/>
              </a:lnSpc>
              <a:spcBef>
                <a:spcPts val="0"/>
              </a:spcBef>
              <a:spcAft>
                <a:spcPts val="0"/>
              </a:spcAft>
              <a:buClr>
                <a:schemeClr val="dk1"/>
              </a:buClr>
              <a:buSzPts val="1800"/>
              <a:buNone/>
            </a:pPr>
            <a:r>
              <a:rPr lang="en-US" sz="1800" u="sng" dirty="0">
                <a:solidFill>
                  <a:schemeClr val="accent3">
                    <a:lumMod val="75000"/>
                  </a:schemeClr>
                </a:solidFill>
                <a:highlight>
                  <a:srgbClr val="C0C0C0"/>
                </a:highlight>
              </a:rPr>
              <a:t>Meeting Rules:</a:t>
            </a:r>
            <a:endParaRPr dirty="0">
              <a:solidFill>
                <a:schemeClr val="accent3">
                  <a:lumMod val="75000"/>
                </a:schemeClr>
              </a:solidFill>
              <a:highlight>
                <a:srgbClr val="C0C0C0"/>
              </a:highlight>
            </a:endParaRPr>
          </a:p>
          <a:p>
            <a:pPr marL="685800" lvl="1" indent="-228600" algn="l" rtl="0">
              <a:lnSpc>
                <a:spcPct val="107000"/>
              </a:lnSpc>
              <a:spcBef>
                <a:spcPts val="0"/>
              </a:spcBef>
              <a:spcAft>
                <a:spcPts val="0"/>
              </a:spcAft>
              <a:buClr>
                <a:schemeClr val="dk1"/>
              </a:buClr>
              <a:buSzPts val="1800"/>
              <a:buChar char="•"/>
            </a:pPr>
            <a:r>
              <a:rPr lang="en-US" sz="1800" dirty="0">
                <a:solidFill>
                  <a:schemeClr val="accent3">
                    <a:lumMod val="75000"/>
                  </a:schemeClr>
                </a:solidFill>
                <a:highlight>
                  <a:srgbClr val="C0C0C0"/>
                </a:highlight>
              </a:rPr>
              <a:t>Keep video and mike off unless called on to speak</a:t>
            </a:r>
            <a:endParaRPr dirty="0">
              <a:solidFill>
                <a:schemeClr val="accent3">
                  <a:lumMod val="75000"/>
                </a:schemeClr>
              </a:solidFill>
              <a:highlight>
                <a:srgbClr val="C0C0C0"/>
              </a:highlight>
            </a:endParaRPr>
          </a:p>
          <a:p>
            <a:pPr marL="685800" lvl="1" indent="-228600" algn="l" rtl="0">
              <a:lnSpc>
                <a:spcPct val="107000"/>
              </a:lnSpc>
              <a:spcBef>
                <a:spcPts val="0"/>
              </a:spcBef>
              <a:spcAft>
                <a:spcPts val="0"/>
              </a:spcAft>
              <a:buClr>
                <a:schemeClr val="dk1"/>
              </a:buClr>
              <a:buSzPts val="1800"/>
              <a:buChar char="•"/>
            </a:pPr>
            <a:r>
              <a:rPr lang="en-US" sz="1800" dirty="0">
                <a:solidFill>
                  <a:schemeClr val="accent3">
                    <a:lumMod val="75000"/>
                  </a:schemeClr>
                </a:solidFill>
                <a:highlight>
                  <a:srgbClr val="C0C0C0"/>
                </a:highlight>
              </a:rPr>
              <a:t>Put questions and comments in the Chat; Raise hand if you wish to speak</a:t>
            </a:r>
            <a:endParaRPr sz="1800" dirty="0">
              <a:solidFill>
                <a:schemeClr val="accent3">
                  <a:lumMod val="75000"/>
                </a:schemeClr>
              </a:solidFill>
              <a:highlight>
                <a:srgbClr val="C0C0C0"/>
              </a:highlight>
            </a:endParaRPr>
          </a:p>
          <a:p>
            <a:pPr marL="685800" lvl="1" indent="-228600" algn="l" rtl="0">
              <a:lnSpc>
                <a:spcPct val="107000"/>
              </a:lnSpc>
              <a:spcBef>
                <a:spcPts val="0"/>
              </a:spcBef>
              <a:spcAft>
                <a:spcPts val="0"/>
              </a:spcAft>
              <a:buSzPts val="1800"/>
              <a:buChar char="•"/>
            </a:pPr>
            <a:r>
              <a:rPr lang="en-US" sz="1800" dirty="0">
                <a:solidFill>
                  <a:schemeClr val="accent3">
                    <a:lumMod val="75000"/>
                  </a:schemeClr>
                </a:solidFill>
                <a:highlight>
                  <a:srgbClr val="C0C0C0"/>
                </a:highlight>
              </a:rPr>
              <a:t>Please be respectful and courteous to all participants. </a:t>
            </a:r>
            <a:endParaRPr sz="1800" dirty="0">
              <a:solidFill>
                <a:schemeClr val="accent3">
                  <a:lumMod val="75000"/>
                </a:schemeClr>
              </a:solidFill>
              <a:highlight>
                <a:srgbClr val="C0C0C0"/>
              </a:highlight>
            </a:endParaRPr>
          </a:p>
        </p:txBody>
      </p:sp>
      <p:pic>
        <p:nvPicPr>
          <p:cNvPr id="86" name="Google Shape;86;p1" descr="A close up of a sign&#10;&#10;Description automatically generated"/>
          <p:cNvPicPr preferRelativeResize="0"/>
          <p:nvPr/>
        </p:nvPicPr>
        <p:blipFill rotWithShape="1">
          <a:blip r:embed="rId3">
            <a:alphaModFix/>
          </a:blip>
          <a:srcRect/>
          <a:stretch/>
        </p:blipFill>
        <p:spPr>
          <a:xfrm>
            <a:off x="4601244" y="0"/>
            <a:ext cx="2953579" cy="13257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838200" y="833727"/>
            <a:ext cx="10515600" cy="9372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Community Engagement</a:t>
            </a:r>
            <a:endParaRPr dirty="0"/>
          </a:p>
        </p:txBody>
      </p:sp>
      <p:sp>
        <p:nvSpPr>
          <p:cNvPr id="143" name="Google Shape;143;p10"/>
          <p:cNvSpPr txBox="1">
            <a:spLocks noGrp="1"/>
          </p:cNvSpPr>
          <p:nvPr>
            <p:ph idx="1"/>
          </p:nvPr>
        </p:nvSpPr>
        <p:spPr>
          <a:xfrm>
            <a:off x="401100" y="2130288"/>
            <a:ext cx="11389800" cy="4547937"/>
          </a:xfrm>
          <a:prstGeom prst="rect">
            <a:avLst/>
          </a:prstGeom>
          <a:noFill/>
          <a:ln>
            <a:noFill/>
          </a:ln>
        </p:spPr>
        <p:txBody>
          <a:bodyPr spcFirstLastPara="1" wrap="square" lIns="91425" tIns="45700" rIns="91425" bIns="45700" anchor="t" anchorCtr="0">
            <a:noAutofit/>
          </a:bodyPr>
          <a:lstStyle/>
          <a:p>
            <a:pPr marL="228600" lvl="0" indent="-226694" algn="l" rtl="0">
              <a:lnSpc>
                <a:spcPct val="80000"/>
              </a:lnSpc>
              <a:spcBef>
                <a:spcPts val="0"/>
              </a:spcBef>
              <a:spcAft>
                <a:spcPts val="0"/>
              </a:spcAft>
              <a:buClr>
                <a:schemeClr val="dk1"/>
              </a:buClr>
              <a:buSzPts val="1930"/>
              <a:buChar char="●"/>
            </a:pPr>
            <a:r>
              <a:rPr lang="en-US" sz="1600" dirty="0">
                <a:latin typeface="Arial Black" panose="020B0A04020102020204" pitchFamily="34" charset="0"/>
              </a:rPr>
              <a:t>Nov 2019:  Livability Framework and Action Plan:  “Design and implement better and safer connections across Route 1”</a:t>
            </a:r>
            <a:endParaRPr sz="1600" dirty="0">
              <a:latin typeface="Arial Black" panose="020B0A04020102020204" pitchFamily="34" charset="0"/>
            </a:endParaRPr>
          </a:p>
          <a:p>
            <a:pPr marL="228600" lvl="0" indent="-226694" algn="l" rtl="0">
              <a:lnSpc>
                <a:spcPct val="80000"/>
              </a:lnSpc>
              <a:spcBef>
                <a:spcPts val="1000"/>
              </a:spcBef>
              <a:spcAft>
                <a:spcPts val="0"/>
              </a:spcAft>
              <a:buClr>
                <a:schemeClr val="dk1"/>
              </a:buClr>
              <a:buSzPts val="1930"/>
              <a:buChar char="●"/>
            </a:pPr>
            <a:r>
              <a:rPr lang="en-US" sz="1600" dirty="0">
                <a:latin typeface="Arial Black" panose="020B0A04020102020204" pitchFamily="34" charset="0"/>
              </a:rPr>
              <a:t>July 2020:  VDOT study begins officially</a:t>
            </a:r>
            <a:endParaRPr sz="1600" dirty="0">
              <a:latin typeface="Arial Black" panose="020B0A04020102020204" pitchFamily="34" charset="0"/>
            </a:endParaRPr>
          </a:p>
          <a:p>
            <a:pPr marL="228600" lvl="0" indent="-188595" algn="l" rtl="0">
              <a:lnSpc>
                <a:spcPct val="80000"/>
              </a:lnSpc>
              <a:spcBef>
                <a:spcPts val="1000"/>
              </a:spcBef>
              <a:spcAft>
                <a:spcPts val="0"/>
              </a:spcAft>
              <a:buClr>
                <a:schemeClr val="dk1"/>
              </a:buClr>
              <a:buSzPts val="1330"/>
              <a:buChar char="●"/>
            </a:pPr>
            <a:r>
              <a:rPr lang="en-US" sz="1600" dirty="0">
                <a:latin typeface="Arial Black" panose="020B0A04020102020204" pitchFamily="34" charset="0"/>
              </a:rPr>
              <a:t>Aug 26, 2020:  Working Group meeting #1: </a:t>
            </a:r>
            <a:r>
              <a:rPr lang="en-US" sz="1600" dirty="0">
                <a:solidFill>
                  <a:srgbClr val="222222"/>
                </a:solidFill>
                <a:latin typeface="Arial Black" panose="020B0A04020102020204" pitchFamily="34" charset="0"/>
                <a:ea typeface="Calibri"/>
                <a:cs typeface="Calibri"/>
                <a:sym typeface="Calibri"/>
              </a:rPr>
              <a:t>innovative ideas to provide Livability 22202 community-based recommendations</a:t>
            </a:r>
            <a:endParaRPr sz="1600" dirty="0">
              <a:latin typeface="Arial Black" panose="020B0A04020102020204" pitchFamily="34" charset="0"/>
            </a:endParaRPr>
          </a:p>
          <a:p>
            <a:pPr marL="228600" lvl="0" indent="-188595" algn="l" rtl="0">
              <a:lnSpc>
                <a:spcPct val="80000"/>
              </a:lnSpc>
              <a:spcBef>
                <a:spcPts val="1000"/>
              </a:spcBef>
              <a:spcAft>
                <a:spcPts val="0"/>
              </a:spcAft>
              <a:buClr>
                <a:schemeClr val="dk1"/>
              </a:buClr>
              <a:buSzPts val="1330"/>
              <a:buChar char="●"/>
            </a:pPr>
            <a:r>
              <a:rPr lang="en-US" sz="1600" dirty="0">
                <a:latin typeface="Arial Black" panose="020B0A04020102020204" pitchFamily="34" charset="0"/>
              </a:rPr>
              <a:t>Sept 30, 2020:  WG meeting #2; </a:t>
            </a:r>
            <a:r>
              <a:rPr lang="en-US" sz="1600" dirty="0">
                <a:solidFill>
                  <a:srgbClr val="222222"/>
                </a:solidFill>
                <a:latin typeface="Arial Black" panose="020B0A04020102020204" pitchFamily="34" charset="0"/>
                <a:ea typeface="Calibri"/>
                <a:cs typeface="Calibri"/>
                <a:sym typeface="Calibri"/>
              </a:rPr>
              <a:t>BID invited; results of survey</a:t>
            </a:r>
            <a:endParaRPr sz="1600" dirty="0">
              <a:latin typeface="Arial Black" panose="020B0A04020102020204" pitchFamily="34" charset="0"/>
            </a:endParaRPr>
          </a:p>
          <a:p>
            <a:pPr marL="228600" lvl="0" indent="-226694" algn="l" rtl="0">
              <a:lnSpc>
                <a:spcPct val="80000"/>
              </a:lnSpc>
              <a:spcBef>
                <a:spcPts val="1000"/>
              </a:spcBef>
              <a:spcAft>
                <a:spcPts val="0"/>
              </a:spcAft>
              <a:buClr>
                <a:schemeClr val="dk1"/>
              </a:buClr>
              <a:buSzPts val="1930"/>
              <a:buChar char="●"/>
            </a:pPr>
            <a:r>
              <a:rPr lang="en-US" sz="1600" dirty="0">
                <a:latin typeface="Arial Black" panose="020B0A04020102020204" pitchFamily="34" charset="0"/>
              </a:rPr>
              <a:t>January 11, 2021:  Detailed letter Feedback to VDOT on Feasibility Study</a:t>
            </a:r>
            <a:endParaRPr sz="1600" dirty="0">
              <a:latin typeface="Arial Black" panose="020B0A04020102020204" pitchFamily="34" charset="0"/>
            </a:endParaRPr>
          </a:p>
          <a:p>
            <a:pPr marL="228600" lvl="0" indent="-226694" algn="l" rtl="0">
              <a:lnSpc>
                <a:spcPct val="80000"/>
              </a:lnSpc>
              <a:spcBef>
                <a:spcPts val="1000"/>
              </a:spcBef>
              <a:spcAft>
                <a:spcPts val="0"/>
              </a:spcAft>
              <a:buClr>
                <a:schemeClr val="dk1"/>
              </a:buClr>
              <a:buSzPts val="1930"/>
              <a:buChar char="●"/>
            </a:pPr>
            <a:r>
              <a:rPr lang="en-US" sz="1600" dirty="0">
                <a:latin typeface="Arial Black" panose="020B0A04020102020204" pitchFamily="34" charset="0"/>
              </a:rPr>
              <a:t>Feb 22, 2021:  WG meeting #3 with VDOT</a:t>
            </a:r>
            <a:endParaRPr sz="1600" dirty="0">
              <a:latin typeface="Arial Black" panose="020B0A04020102020204" pitchFamily="34" charset="0"/>
            </a:endParaRPr>
          </a:p>
          <a:p>
            <a:pPr marL="228600" lvl="0" indent="-226694" algn="l" rtl="0">
              <a:lnSpc>
                <a:spcPct val="80000"/>
              </a:lnSpc>
              <a:spcBef>
                <a:spcPts val="1000"/>
              </a:spcBef>
              <a:spcAft>
                <a:spcPts val="0"/>
              </a:spcAft>
              <a:buClr>
                <a:schemeClr val="dk1"/>
              </a:buClr>
              <a:buSzPts val="1930"/>
              <a:buChar char="●"/>
            </a:pPr>
            <a:r>
              <a:rPr lang="en-US" sz="1600" dirty="0">
                <a:latin typeface="Arial Black" panose="020B0A04020102020204" pitchFamily="34" charset="0"/>
              </a:rPr>
              <a:t>Feb 26, 2021:  Livability letter to our VA legislators; meeting with Sen </a:t>
            </a:r>
            <a:r>
              <a:rPr lang="en-US" sz="1600" dirty="0" err="1">
                <a:latin typeface="Arial Black" panose="020B0A04020102020204" pitchFamily="34" charset="0"/>
              </a:rPr>
              <a:t>Ebbin</a:t>
            </a:r>
            <a:r>
              <a:rPr lang="en-US" sz="1600" dirty="0">
                <a:latin typeface="Arial Black" panose="020B0A04020102020204" pitchFamily="34" charset="0"/>
              </a:rPr>
              <a:t> Aug 16: meeting with VDOT hosted by Rep Lopez Aug 27</a:t>
            </a:r>
            <a:endParaRPr sz="1600" dirty="0">
              <a:latin typeface="Arial Black" panose="020B0A04020102020204" pitchFamily="34" charset="0"/>
            </a:endParaRPr>
          </a:p>
          <a:p>
            <a:pPr marL="228600" lvl="0" indent="-226694" algn="l" rtl="0">
              <a:lnSpc>
                <a:spcPct val="80000"/>
              </a:lnSpc>
              <a:spcBef>
                <a:spcPts val="1000"/>
              </a:spcBef>
              <a:spcAft>
                <a:spcPts val="0"/>
              </a:spcAft>
              <a:buClr>
                <a:schemeClr val="dk1"/>
              </a:buClr>
              <a:buSzPts val="1930"/>
              <a:buChar char="●"/>
            </a:pPr>
            <a:r>
              <a:rPr lang="en-US" sz="1600" dirty="0">
                <a:latin typeface="Arial Black" panose="020B0A04020102020204" pitchFamily="34" charset="0"/>
              </a:rPr>
              <a:t>March 14, 2021: Detailed letter Feedback to VDOT on Feasibility Study</a:t>
            </a:r>
            <a:endParaRPr sz="1600" dirty="0">
              <a:latin typeface="Arial Black" panose="020B0A04020102020204" pitchFamily="34" charset="0"/>
            </a:endParaRPr>
          </a:p>
          <a:p>
            <a:pPr marL="228600" lvl="0" indent="-226694" algn="l" rtl="0">
              <a:lnSpc>
                <a:spcPct val="80000"/>
              </a:lnSpc>
              <a:spcBef>
                <a:spcPts val="1000"/>
              </a:spcBef>
              <a:spcAft>
                <a:spcPts val="0"/>
              </a:spcAft>
              <a:buClr>
                <a:schemeClr val="dk1"/>
              </a:buClr>
              <a:buSzPts val="1930"/>
              <a:buChar char="●"/>
            </a:pPr>
            <a:r>
              <a:rPr lang="en-US" sz="1600" dirty="0">
                <a:latin typeface="Arial Black" panose="020B0A04020102020204" pitchFamily="34" charset="0"/>
              </a:rPr>
              <a:t>June 27,2021:  Livability press release on why study is incomplete</a:t>
            </a:r>
            <a:endParaRPr sz="1600" dirty="0">
              <a:latin typeface="Arial Black" panose="020B0A04020102020204" pitchFamily="34" charset="0"/>
            </a:endParaRPr>
          </a:p>
          <a:p>
            <a:pPr marL="228600" lvl="0" indent="-226694" algn="l" rtl="0">
              <a:lnSpc>
                <a:spcPct val="80000"/>
              </a:lnSpc>
              <a:spcBef>
                <a:spcPts val="1000"/>
              </a:spcBef>
              <a:spcAft>
                <a:spcPts val="0"/>
              </a:spcAft>
              <a:buClr>
                <a:schemeClr val="dk1"/>
              </a:buClr>
              <a:buSzPts val="1930"/>
              <a:buChar char="●"/>
            </a:pPr>
            <a:r>
              <a:rPr lang="en-US" sz="1600" dirty="0">
                <a:latin typeface="Arial Black" panose="020B0A04020102020204" pitchFamily="34" charset="0"/>
              </a:rPr>
              <a:t>July 2, 2021:  Livability walk around tour with CB member Takis </a:t>
            </a:r>
            <a:r>
              <a:rPr lang="en-US" sz="1600" dirty="0" err="1">
                <a:latin typeface="Arial Black" panose="020B0A04020102020204" pitchFamily="34" charset="0"/>
              </a:rPr>
              <a:t>Karantonis</a:t>
            </a:r>
            <a:endParaRPr sz="1600" dirty="0">
              <a:latin typeface="Arial Black" panose="020B0A04020102020204" pitchFamily="34" charset="0"/>
            </a:endParaRPr>
          </a:p>
          <a:p>
            <a:pPr marL="228600" lvl="0" indent="-188595" algn="l" rtl="0">
              <a:lnSpc>
                <a:spcPct val="80000"/>
              </a:lnSpc>
              <a:spcBef>
                <a:spcPts val="1000"/>
              </a:spcBef>
              <a:spcAft>
                <a:spcPts val="0"/>
              </a:spcAft>
              <a:buClr>
                <a:schemeClr val="dk1"/>
              </a:buClr>
              <a:buSzPts val="1330"/>
              <a:buChar char="●"/>
            </a:pPr>
            <a:r>
              <a:rPr lang="en-US" sz="1600" dirty="0">
                <a:latin typeface="Arial Black" panose="020B0A04020102020204" pitchFamily="34" charset="0"/>
              </a:rPr>
              <a:t>July 21, 2021:  CCCA Virtual General Meeting:  </a:t>
            </a:r>
            <a:r>
              <a:rPr lang="en-US" sz="1600" dirty="0">
                <a:solidFill>
                  <a:srgbClr val="222222"/>
                </a:solidFill>
                <a:latin typeface="Arial Black" panose="020B0A04020102020204" pitchFamily="34" charset="0"/>
                <a:ea typeface="Calibri"/>
                <a:cs typeface="Calibri"/>
                <a:sym typeface="Calibri"/>
              </a:rPr>
              <a:t>Update on VDOT Study on Route 1: Why bring it down to grade?  Why do the 3 22202 civic associations say the study is “incomplete”?</a:t>
            </a:r>
            <a:endParaRPr sz="1600" dirty="0">
              <a:latin typeface="Arial Black" panose="020B0A04020102020204" pitchFamily="34" charset="0"/>
            </a:endParaRPr>
          </a:p>
          <a:p>
            <a:pPr marL="228600" lvl="0" indent="-225266" algn="l" rtl="0">
              <a:lnSpc>
                <a:spcPct val="80000"/>
              </a:lnSpc>
              <a:spcBef>
                <a:spcPts val="1000"/>
              </a:spcBef>
              <a:spcAft>
                <a:spcPts val="0"/>
              </a:spcAft>
              <a:buClr>
                <a:schemeClr val="dk1"/>
              </a:buClr>
              <a:buSzPts val="1978"/>
              <a:buChar char="●"/>
            </a:pPr>
            <a:r>
              <a:rPr lang="en-US" sz="1600" dirty="0">
                <a:latin typeface="Arial Black" panose="020B0A04020102020204" pitchFamily="34" charset="0"/>
              </a:rPr>
              <a:t>Sept 29, 2021:  Detailed letter Feedback to VDOT on Feasibility Study</a:t>
            </a:r>
            <a:endParaRPr sz="1600" dirty="0">
              <a:latin typeface="Arial Black" panose="020B0A04020102020204" pitchFamily="34" charset="0"/>
              <a:ea typeface="Calibri"/>
              <a:cs typeface="Calibri"/>
              <a:sym typeface="Calibri"/>
            </a:endParaRPr>
          </a:p>
          <a:p>
            <a:pPr marL="228600" lvl="0" indent="-148590" algn="l" rtl="0">
              <a:lnSpc>
                <a:spcPct val="80000"/>
              </a:lnSpc>
              <a:spcBef>
                <a:spcPts val="1000"/>
              </a:spcBef>
              <a:spcAft>
                <a:spcPts val="0"/>
              </a:spcAft>
              <a:buClr>
                <a:schemeClr val="dk1"/>
              </a:buClr>
              <a:buSzPts val="855"/>
              <a:buNone/>
            </a:pPr>
            <a:endParaRPr sz="1600" dirty="0">
              <a:latin typeface="Arial Black" panose="020B0A04020102020204" pitchFamily="34" charset="0"/>
              <a:ea typeface="Calibri"/>
              <a:cs typeface="Calibri"/>
              <a:sym typeface="Calibri"/>
            </a:endParaRPr>
          </a:p>
          <a:p>
            <a:pPr marL="228600" lvl="0" indent="-104140" algn="l" rtl="0">
              <a:lnSpc>
                <a:spcPct val="80000"/>
              </a:lnSpc>
              <a:spcBef>
                <a:spcPts val="1000"/>
              </a:spcBef>
              <a:spcAft>
                <a:spcPts val="0"/>
              </a:spcAft>
              <a:buClr>
                <a:schemeClr val="dk1"/>
              </a:buClr>
              <a:buSzPts val="1330"/>
              <a:buNone/>
            </a:pPr>
            <a:endParaRPr sz="1600" dirty="0">
              <a:latin typeface="Arial Black" panose="020B0A04020102020204" pitchFamily="34" charset="0"/>
            </a:endParaRPr>
          </a:p>
          <a:p>
            <a:pPr marL="228600" lvl="0" indent="-104140" algn="l" rtl="0">
              <a:lnSpc>
                <a:spcPct val="80000"/>
              </a:lnSpc>
              <a:spcBef>
                <a:spcPts val="1000"/>
              </a:spcBef>
              <a:spcAft>
                <a:spcPts val="0"/>
              </a:spcAft>
              <a:buClr>
                <a:schemeClr val="dk1"/>
              </a:buClr>
              <a:buSzPts val="1330"/>
              <a:buNone/>
            </a:pPr>
            <a:endParaRPr sz="1600" dirty="0">
              <a:latin typeface="Arial Black" panose="020B0A04020102020204" pitchFamily="34" charset="0"/>
            </a:endParaRPr>
          </a:p>
          <a:p>
            <a:pPr marL="228600" lvl="0" indent="-104140" algn="l" rtl="0">
              <a:lnSpc>
                <a:spcPct val="80000"/>
              </a:lnSpc>
              <a:spcBef>
                <a:spcPts val="1000"/>
              </a:spcBef>
              <a:spcAft>
                <a:spcPts val="0"/>
              </a:spcAft>
              <a:buClr>
                <a:schemeClr val="dk1"/>
              </a:buClr>
              <a:buSzPts val="1330"/>
              <a:buNone/>
            </a:pPr>
            <a:endParaRPr sz="162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VDOT Engagement with Community</a:t>
            </a:r>
            <a:endParaRPr/>
          </a:p>
        </p:txBody>
      </p:sp>
      <p:sp>
        <p:nvSpPr>
          <p:cNvPr id="149" name="Google Shape;149;p11"/>
          <p:cNvSpPr txBox="1">
            <a:spLocks noGrp="1"/>
          </p:cNvSpPr>
          <p:nvPr>
            <p:ph idx="1"/>
          </p:nvPr>
        </p:nvSpPr>
        <p:spPr>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en-US" b="1"/>
              <a:t>July 2020 to Fall 2021: </a:t>
            </a:r>
            <a:r>
              <a:rPr lang="en-US"/>
              <a:t>Study begins </a:t>
            </a:r>
            <a:endParaRPr/>
          </a:p>
          <a:p>
            <a:pPr marL="228600" lvl="0" indent="-228600" algn="l" rtl="0">
              <a:lnSpc>
                <a:spcPct val="90000"/>
              </a:lnSpc>
              <a:spcBef>
                <a:spcPts val="1000"/>
              </a:spcBef>
              <a:spcAft>
                <a:spcPts val="0"/>
              </a:spcAft>
              <a:buClr>
                <a:schemeClr val="dk1"/>
              </a:buClr>
              <a:buSzPct val="100000"/>
              <a:buChar char="•"/>
            </a:pPr>
            <a:r>
              <a:rPr lang="en-US" b="1"/>
              <a:t>mid-October to mid November 2020:</a:t>
            </a:r>
            <a:r>
              <a:rPr lang="en-US"/>
              <a:t> MetroQuest Survey</a:t>
            </a:r>
            <a:endParaRPr/>
          </a:p>
          <a:p>
            <a:pPr marL="228600" lvl="0" indent="-228600" algn="l" rtl="0">
              <a:lnSpc>
                <a:spcPct val="90000"/>
              </a:lnSpc>
              <a:spcBef>
                <a:spcPts val="1000"/>
              </a:spcBef>
              <a:spcAft>
                <a:spcPts val="0"/>
              </a:spcAft>
              <a:buClr>
                <a:schemeClr val="dk1"/>
              </a:buClr>
              <a:buSzPct val="100000"/>
              <a:buChar char="•"/>
            </a:pPr>
            <a:r>
              <a:rPr lang="en-US" b="1"/>
              <a:t>Dec 16, 2020:</a:t>
            </a:r>
            <a:r>
              <a:rPr lang="en-US"/>
              <a:t>  Public Engagement Meeting (PIM) #1</a:t>
            </a:r>
            <a:endParaRPr/>
          </a:p>
          <a:p>
            <a:pPr marL="228600" lvl="0" indent="-228600" algn="l" rtl="0">
              <a:lnSpc>
                <a:spcPct val="90000"/>
              </a:lnSpc>
              <a:spcBef>
                <a:spcPts val="1000"/>
              </a:spcBef>
              <a:spcAft>
                <a:spcPts val="0"/>
              </a:spcAft>
              <a:buClr>
                <a:schemeClr val="dk1"/>
              </a:buClr>
              <a:buSzPct val="100000"/>
              <a:buChar char="•"/>
            </a:pPr>
            <a:r>
              <a:rPr lang="en-US" b="1"/>
              <a:t>March 2021:</a:t>
            </a:r>
            <a:r>
              <a:rPr lang="en-US"/>
              <a:t>  Virtual PIM #2</a:t>
            </a:r>
            <a:endParaRPr/>
          </a:p>
          <a:p>
            <a:pPr marL="228600" lvl="0" indent="-228600" algn="l" rtl="0">
              <a:lnSpc>
                <a:spcPct val="90000"/>
              </a:lnSpc>
              <a:spcBef>
                <a:spcPts val="1000"/>
              </a:spcBef>
              <a:spcAft>
                <a:spcPts val="0"/>
              </a:spcAft>
              <a:buClr>
                <a:schemeClr val="dk1"/>
              </a:buClr>
              <a:buSzPct val="100000"/>
              <a:buChar char="•"/>
            </a:pPr>
            <a:r>
              <a:rPr lang="en-US" b="1"/>
              <a:t>June 2021:</a:t>
            </a:r>
            <a:r>
              <a:rPr lang="en-US"/>
              <a:t>  Virtual PIM #3 </a:t>
            </a:r>
            <a:endParaRPr/>
          </a:p>
          <a:p>
            <a:pPr marL="228600" lvl="0" indent="-228600" algn="l" rtl="0">
              <a:lnSpc>
                <a:spcPct val="90000"/>
              </a:lnSpc>
              <a:spcBef>
                <a:spcPts val="1000"/>
              </a:spcBef>
              <a:spcAft>
                <a:spcPts val="0"/>
              </a:spcAft>
              <a:buClr>
                <a:schemeClr val="dk1"/>
              </a:buClr>
              <a:buSzPct val="100000"/>
              <a:buChar char="•"/>
            </a:pPr>
            <a:r>
              <a:rPr lang="en-US" b="1"/>
              <a:t>Sept 2020-June 14, 2021:</a:t>
            </a:r>
            <a:r>
              <a:rPr lang="en-US"/>
              <a:t>  4 Route 1 Task Force meetings of stakeholders</a:t>
            </a:r>
            <a:endParaRPr/>
          </a:p>
          <a:p>
            <a:pPr marL="228600" lvl="0" indent="-228600" algn="l" rtl="0">
              <a:lnSpc>
                <a:spcPct val="90000"/>
              </a:lnSpc>
              <a:spcBef>
                <a:spcPts val="1000"/>
              </a:spcBef>
              <a:spcAft>
                <a:spcPts val="0"/>
              </a:spcAft>
              <a:buClr>
                <a:schemeClr val="dk1"/>
              </a:buClr>
              <a:buSzPct val="100000"/>
              <a:buChar char="•"/>
            </a:pPr>
            <a:r>
              <a:rPr lang="en-US" b="1"/>
              <a:t>August 2021:</a:t>
            </a:r>
            <a:r>
              <a:rPr lang="en-US"/>
              <a:t>  Phase 1 Draft Report</a:t>
            </a:r>
            <a:endParaRPr/>
          </a:p>
          <a:p>
            <a:pPr marL="228600" lvl="0" indent="-228600" algn="l" rtl="0">
              <a:lnSpc>
                <a:spcPct val="90000"/>
              </a:lnSpc>
              <a:spcBef>
                <a:spcPts val="1000"/>
              </a:spcBef>
              <a:spcAft>
                <a:spcPts val="0"/>
              </a:spcAft>
              <a:buClr>
                <a:schemeClr val="dk1"/>
              </a:buClr>
              <a:buSzPct val="100000"/>
              <a:buChar char="•"/>
            </a:pPr>
            <a:r>
              <a:rPr lang="en-US" b="1"/>
              <a:t>October 2021:</a:t>
            </a:r>
            <a:r>
              <a:rPr lang="en-US"/>
              <a:t>  Final Phase 1 Report</a:t>
            </a:r>
            <a:endParaRPr/>
          </a:p>
          <a:p>
            <a:pPr marL="228600" lvl="0" indent="-228600" algn="l" rtl="0">
              <a:lnSpc>
                <a:spcPct val="90000"/>
              </a:lnSpc>
              <a:spcBef>
                <a:spcPts val="1000"/>
              </a:spcBef>
              <a:spcAft>
                <a:spcPts val="0"/>
              </a:spcAft>
              <a:buClr>
                <a:schemeClr val="dk1"/>
              </a:buClr>
              <a:buSzPct val="100000"/>
              <a:buChar char="•"/>
            </a:pPr>
            <a:r>
              <a:rPr lang="en-US" b="1"/>
              <a:t>November 2021:</a:t>
            </a:r>
            <a:r>
              <a:rPr lang="en-US"/>
              <a:t> County staff release concerns parallelling Livability concerns</a:t>
            </a: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BE7B-2104-4146-B6E2-691985C6FB65}"/>
              </a:ext>
            </a:extLst>
          </p:cNvPr>
          <p:cNvSpPr>
            <a:spLocks noGrp="1"/>
          </p:cNvSpPr>
          <p:nvPr>
            <p:ph type="title"/>
          </p:nvPr>
        </p:nvSpPr>
        <p:spPr/>
        <p:txBody>
          <a:bodyPr/>
          <a:lstStyle/>
          <a:p>
            <a:r>
              <a:rPr lang="en-US" dirty="0"/>
              <a:t>The Two Alternatives in Proposal</a:t>
            </a:r>
          </a:p>
        </p:txBody>
      </p:sp>
      <p:pic>
        <p:nvPicPr>
          <p:cNvPr id="5" name="Content Placeholder 4" descr="Diagram&#10;&#10;Description automatically generated">
            <a:extLst>
              <a:ext uri="{FF2B5EF4-FFF2-40B4-BE49-F238E27FC236}">
                <a16:creationId xmlns:a16="http://schemas.microsoft.com/office/drawing/2014/main" id="{C308E3E9-CD2A-4470-AB51-BA8E4F25220D}"/>
              </a:ext>
            </a:extLst>
          </p:cNvPr>
          <p:cNvPicPr>
            <a:picLocks noGrp="1" noChangeAspect="1"/>
          </p:cNvPicPr>
          <p:nvPr>
            <p:ph idx="1"/>
          </p:nvPr>
        </p:nvPicPr>
        <p:blipFill>
          <a:blip r:embed="rId2"/>
          <a:stretch>
            <a:fillRect/>
          </a:stretch>
        </p:blipFill>
        <p:spPr>
          <a:xfrm>
            <a:off x="2667994" y="2060074"/>
            <a:ext cx="6500069" cy="4642907"/>
          </a:xfrm>
        </p:spPr>
      </p:pic>
    </p:spTree>
    <p:extLst>
      <p:ext uri="{BB962C8B-B14F-4D97-AF65-F5344CB8AC3E}">
        <p14:creationId xmlns:p14="http://schemas.microsoft.com/office/powerpoint/2010/main" val="551176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treemap chart&#10;&#10;Description automatically generated">
            <a:extLst>
              <a:ext uri="{FF2B5EF4-FFF2-40B4-BE49-F238E27FC236}">
                <a16:creationId xmlns:a16="http://schemas.microsoft.com/office/drawing/2014/main" id="{C1E70EA1-B0D3-4EE0-B429-6F8668997742}"/>
              </a:ext>
            </a:extLst>
          </p:cNvPr>
          <p:cNvPicPr>
            <a:picLocks noGrp="1" noChangeAspect="1"/>
          </p:cNvPicPr>
          <p:nvPr>
            <p:ph idx="4294967295"/>
          </p:nvPr>
        </p:nvPicPr>
        <p:blipFill>
          <a:blip r:embed="rId2"/>
          <a:stretch>
            <a:fillRect/>
          </a:stretch>
        </p:blipFill>
        <p:spPr>
          <a:xfrm>
            <a:off x="3284621" y="12700"/>
            <a:ext cx="4848225" cy="6845300"/>
          </a:xfrm>
        </p:spPr>
      </p:pic>
    </p:spTree>
    <p:extLst>
      <p:ext uri="{BB962C8B-B14F-4D97-AF65-F5344CB8AC3E}">
        <p14:creationId xmlns:p14="http://schemas.microsoft.com/office/powerpoint/2010/main" val="275328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0e7cfc94ee_0_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PLEASE INSERT PAM’s TWO SLIDES HERE</a:t>
            </a:r>
            <a:endParaRPr/>
          </a:p>
        </p:txBody>
      </p:sp>
      <p:sp>
        <p:nvSpPr>
          <p:cNvPr id="155" name="Google Shape;155;g10e7cfc94ee_0_1"/>
          <p:cNvSpPr txBox="1">
            <a:spLocks noGrp="1"/>
          </p:cNvSpPr>
          <p:nvPr>
            <p:ph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56" name="Google Shape;156;g10e7cfc94ee_0_1"/>
          <p:cNvPicPr preferRelativeResize="0"/>
          <p:nvPr/>
        </p:nvPicPr>
        <p:blipFill>
          <a:blip r:embed="rId3">
            <a:alphaModFix/>
          </a:blip>
          <a:stretch>
            <a:fillRect/>
          </a:stretch>
        </p:blipFill>
        <p:spPr>
          <a:xfrm>
            <a:off x="649113" y="365127"/>
            <a:ext cx="10018889" cy="5635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0e632eb025_1_6"/>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62" name="Google Shape;162;g10e632eb025_1_6"/>
          <p:cNvSpPr txBox="1">
            <a:spLocks noGrp="1"/>
          </p:cNvSpPr>
          <p:nvPr>
            <p:ph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63" name="Google Shape;163;g10e632eb025_1_6"/>
          <p:cNvPicPr preferRelativeResize="0"/>
          <p:nvPr/>
        </p:nvPicPr>
        <p:blipFill>
          <a:blip r:embed="rId3">
            <a:alphaModFix/>
          </a:blip>
          <a:stretch>
            <a:fillRect/>
          </a:stretch>
        </p:blipFill>
        <p:spPr>
          <a:xfrm>
            <a:off x="649113" y="365127"/>
            <a:ext cx="10018889" cy="5635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0e632eb025_1_13"/>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69" name="Google Shape;169;g10e632eb025_1_13"/>
          <p:cNvSpPr txBox="1">
            <a:spLocks noGrp="1"/>
          </p:cNvSpPr>
          <p:nvPr>
            <p:ph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70" name="Google Shape;170;g10e632eb025_1_13"/>
          <p:cNvPicPr preferRelativeResize="0"/>
          <p:nvPr/>
        </p:nvPicPr>
        <p:blipFill>
          <a:blip r:embed="rId3">
            <a:alphaModFix/>
          </a:blip>
          <a:stretch>
            <a:fillRect/>
          </a:stretch>
        </p:blipFill>
        <p:spPr>
          <a:xfrm>
            <a:off x="565484" y="3"/>
            <a:ext cx="10505667" cy="68579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25714"/>
              <a:buFont typeface="Calibri"/>
              <a:buNone/>
            </a:pPr>
            <a:r>
              <a:rPr lang="en-US" sz="3500"/>
              <a:t>VDOT Rejects Livability Compromise: </a:t>
            </a:r>
            <a:endParaRPr sz="3500"/>
          </a:p>
          <a:p>
            <a:pPr marL="0" lvl="0" indent="0" algn="ctr" rtl="0">
              <a:lnSpc>
                <a:spcPct val="90000"/>
              </a:lnSpc>
              <a:spcBef>
                <a:spcPts val="0"/>
              </a:spcBef>
              <a:spcAft>
                <a:spcPts val="0"/>
              </a:spcAft>
              <a:buClr>
                <a:schemeClr val="dk1"/>
              </a:buClr>
              <a:buSzPct val="125714"/>
              <a:buFont typeface="Calibri"/>
              <a:buNone/>
            </a:pPr>
            <a:r>
              <a:rPr lang="en-US" sz="3500"/>
              <a:t>15th @ grade; 18th grade-separated</a:t>
            </a:r>
            <a:endParaRPr sz="3500"/>
          </a:p>
          <a:p>
            <a:pPr marL="0" lvl="0" indent="0" algn="ctr" rtl="0">
              <a:lnSpc>
                <a:spcPct val="90000"/>
              </a:lnSpc>
              <a:spcBef>
                <a:spcPts val="0"/>
              </a:spcBef>
              <a:spcAft>
                <a:spcPts val="0"/>
              </a:spcAft>
              <a:buClr>
                <a:schemeClr val="dk1"/>
              </a:buClr>
              <a:buSzPct val="125714"/>
              <a:buFont typeface="Calibri"/>
              <a:buNone/>
            </a:pPr>
            <a:endParaRPr sz="3500"/>
          </a:p>
        </p:txBody>
      </p:sp>
      <p:sp>
        <p:nvSpPr>
          <p:cNvPr id="176" name="Google Shape;176;p12"/>
          <p:cNvSpPr txBox="1">
            <a:spLocks noGrp="1"/>
          </p:cNvSpPr>
          <p:nvPr>
            <p:ph idx="1"/>
          </p:nvPr>
        </p:nvSpPr>
        <p:spPr>
          <a:xfrm>
            <a:off x="1070810" y="2033337"/>
            <a:ext cx="10052401" cy="4717320"/>
          </a:xfrm>
          <a:prstGeom prst="rect">
            <a:avLst/>
          </a:prstGeom>
          <a:noFill/>
          <a:ln>
            <a:noFill/>
          </a:ln>
        </p:spPr>
        <p:txBody>
          <a:bodyPr spcFirstLastPara="1" wrap="square" lIns="91425" tIns="45700" rIns="91425" bIns="45700" anchor="t" anchorCtr="0">
            <a:normAutofit fontScale="77500" lnSpcReduction="20000"/>
          </a:bodyPr>
          <a:lstStyle/>
          <a:p>
            <a:pPr marL="228600" lvl="0" indent="-215265" algn="l" rtl="0">
              <a:lnSpc>
                <a:spcPct val="90000"/>
              </a:lnSpc>
              <a:spcBef>
                <a:spcPts val="0"/>
              </a:spcBef>
              <a:spcAft>
                <a:spcPts val="0"/>
              </a:spcAft>
              <a:buClr>
                <a:srgbClr val="222222"/>
              </a:buClr>
              <a:buSzPct val="121739"/>
              <a:buChar char="•"/>
            </a:pPr>
            <a:r>
              <a:rPr lang="en-US" b="0" i="0" dirty="0">
                <a:solidFill>
                  <a:srgbClr val="222222"/>
                </a:solidFill>
                <a:latin typeface="Arial"/>
                <a:ea typeface="Arial"/>
                <a:cs typeface="Arial"/>
                <a:sym typeface="Arial"/>
              </a:rPr>
              <a:t>VDOT final </a:t>
            </a:r>
            <a:r>
              <a:rPr lang="en-US" b="0" i="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Phase 1 report</a:t>
            </a:r>
            <a:r>
              <a:rPr lang="en-US" b="0" i="0" dirty="0">
                <a:solidFill>
                  <a:srgbClr val="222222"/>
                </a:solidFill>
                <a:latin typeface="Arial"/>
                <a:ea typeface="Arial"/>
                <a:cs typeface="Arial"/>
                <a:sym typeface="Arial"/>
              </a:rPr>
              <a:t>: (p. 89, Section 6.5.4</a:t>
            </a:r>
            <a:r>
              <a:rPr lang="en-US" sz="2300" b="0" i="0" dirty="0">
                <a:solidFill>
                  <a:srgbClr val="222222"/>
                </a:solidFill>
                <a:latin typeface="Arial"/>
                <a:ea typeface="Arial"/>
                <a:cs typeface="Arial"/>
                <a:sym typeface="Arial"/>
              </a:rPr>
              <a:t>):  </a:t>
            </a:r>
            <a:r>
              <a:rPr lang="en-US" sz="2300" i="0" dirty="0">
                <a:solidFill>
                  <a:srgbClr val="222222"/>
                </a:solidFill>
                <a:latin typeface="Arial"/>
                <a:ea typeface="Arial"/>
                <a:cs typeface="Arial"/>
                <a:sym typeface="Arial"/>
              </a:rPr>
              <a:t>“The conceptual option to make 15th Street at-grade and keep 18th Street grade separated presented design issues which were not feasible for further conceptual design and analysis. With the continuous change between at-grade and elevated, the profile grades become steeper than allowable per VDOT design guidance. Also, the “roller coaster-like” profile with 12th and 18th streets elevated and 15th and 20th streets at-grade is not conducive to an urban boulevard design.” </a:t>
            </a:r>
            <a:endParaRPr sz="2300" i="0" dirty="0">
              <a:solidFill>
                <a:srgbClr val="222222"/>
              </a:solidFill>
              <a:latin typeface="Arial"/>
              <a:ea typeface="Arial"/>
              <a:cs typeface="Arial"/>
              <a:sym typeface="Arial"/>
            </a:endParaRPr>
          </a:p>
          <a:p>
            <a:pPr marL="228600" lvl="0" indent="-193040" algn="l" rtl="0">
              <a:lnSpc>
                <a:spcPct val="90000"/>
              </a:lnSpc>
              <a:spcBef>
                <a:spcPts val="0"/>
              </a:spcBef>
              <a:spcAft>
                <a:spcPts val="0"/>
              </a:spcAft>
              <a:buClr>
                <a:srgbClr val="222222"/>
              </a:buClr>
              <a:buSzPct val="100000"/>
              <a:buFont typeface="Arial"/>
              <a:buChar char="•"/>
            </a:pPr>
            <a:r>
              <a:rPr lang="en-US" sz="2300" dirty="0">
                <a:solidFill>
                  <a:srgbClr val="222222"/>
                </a:solidFill>
                <a:latin typeface="Arial"/>
                <a:ea typeface="Arial"/>
                <a:cs typeface="Arial"/>
                <a:sym typeface="Arial"/>
              </a:rPr>
              <a:t>Note that VDOT said “Lowering 15th St S only is a possible hybrid option that we may examine later in the study process.  The feasibility study can address this potential hybrid option.” (See Appendix H, p. 138)</a:t>
            </a:r>
            <a:endParaRPr sz="2300" i="0" dirty="0">
              <a:solidFill>
                <a:srgbClr val="222222"/>
              </a:solidFill>
              <a:latin typeface="Arial"/>
              <a:ea typeface="Arial"/>
              <a:cs typeface="Arial"/>
              <a:sym typeface="Arial"/>
            </a:endParaRPr>
          </a:p>
          <a:p>
            <a:pPr marL="228600" lvl="0" indent="-215265" algn="l" rtl="0">
              <a:lnSpc>
                <a:spcPct val="90000"/>
              </a:lnSpc>
              <a:spcBef>
                <a:spcPts val="1000"/>
              </a:spcBef>
              <a:spcAft>
                <a:spcPts val="0"/>
              </a:spcAft>
              <a:buClr>
                <a:srgbClr val="222222"/>
              </a:buClr>
              <a:buSzPct val="100000"/>
              <a:buChar char="•"/>
            </a:pPr>
            <a:r>
              <a:rPr lang="en-US" dirty="0">
                <a:solidFill>
                  <a:srgbClr val="222222"/>
                </a:solidFill>
                <a:latin typeface="Arial"/>
                <a:ea typeface="Arial"/>
                <a:cs typeface="Arial"/>
                <a:sym typeface="Arial"/>
              </a:rPr>
              <a:t>Livability22202 </a:t>
            </a:r>
            <a:r>
              <a:rPr lang="en-US" dirty="0" err="1">
                <a:solidFill>
                  <a:srgbClr val="222222"/>
                </a:solidFill>
                <a:latin typeface="Arial"/>
                <a:ea typeface="Arial"/>
                <a:cs typeface="Arial"/>
                <a:sym typeface="Arial"/>
              </a:rPr>
              <a:t>Rte</a:t>
            </a:r>
            <a:r>
              <a:rPr lang="en-US" dirty="0">
                <a:solidFill>
                  <a:srgbClr val="222222"/>
                </a:solidFill>
                <a:latin typeface="Arial"/>
                <a:ea typeface="Arial"/>
                <a:cs typeface="Arial"/>
                <a:sym typeface="Arial"/>
              </a:rPr>
              <a:t> 1 WG Coordinator Response: </a:t>
            </a:r>
            <a:endParaRPr dirty="0"/>
          </a:p>
          <a:p>
            <a:pPr marL="685800" lvl="1" indent="-217169" algn="l" rtl="0">
              <a:lnSpc>
                <a:spcPct val="90000"/>
              </a:lnSpc>
              <a:spcBef>
                <a:spcPts val="500"/>
              </a:spcBef>
              <a:spcAft>
                <a:spcPts val="0"/>
              </a:spcAft>
              <a:buClr>
                <a:srgbClr val="222222"/>
              </a:buClr>
              <a:buSzPct val="100000"/>
              <a:buChar char="•"/>
            </a:pPr>
            <a:r>
              <a:rPr lang="en-US" dirty="0">
                <a:solidFill>
                  <a:srgbClr val="222222"/>
                </a:solidFill>
                <a:latin typeface="Arial"/>
                <a:ea typeface="Arial"/>
                <a:cs typeface="Arial"/>
                <a:sym typeface="Arial"/>
              </a:rPr>
              <a:t>D</a:t>
            </a:r>
            <a:r>
              <a:rPr lang="en-US" b="0" i="0" dirty="0">
                <a:solidFill>
                  <a:srgbClr val="0F1419"/>
                </a:solidFill>
                <a:latin typeface="Arial"/>
                <a:ea typeface="Arial"/>
                <a:cs typeface="Arial"/>
                <a:sym typeface="Arial"/>
              </a:rPr>
              <a:t>rivers are going up/over/down 18th Street now, if they are exiting Route 1 northbound at 15th Street S.</a:t>
            </a:r>
            <a:endParaRPr dirty="0"/>
          </a:p>
          <a:p>
            <a:pPr marL="685800" lvl="1" indent="-217169" algn="l" rtl="0">
              <a:lnSpc>
                <a:spcPct val="90000"/>
              </a:lnSpc>
              <a:spcBef>
                <a:spcPts val="500"/>
              </a:spcBef>
              <a:spcAft>
                <a:spcPts val="0"/>
              </a:spcAft>
              <a:buClr>
                <a:srgbClr val="0F1419"/>
              </a:buClr>
              <a:buSzPct val="100000"/>
              <a:buChar char="•"/>
            </a:pPr>
            <a:r>
              <a:rPr lang="en-US" b="0" i="0" dirty="0">
                <a:solidFill>
                  <a:srgbClr val="0F1419"/>
                </a:solidFill>
                <a:latin typeface="Arial"/>
                <a:ea typeface="Arial"/>
                <a:cs typeface="Arial"/>
                <a:sym typeface="Arial"/>
              </a:rPr>
              <a:t>Exit ramps already do it</a:t>
            </a:r>
            <a:r>
              <a:rPr lang="en-US" dirty="0">
                <a:solidFill>
                  <a:srgbClr val="0F1419"/>
                </a:solidFill>
                <a:latin typeface="Arial"/>
                <a:ea typeface="Arial"/>
                <a:cs typeface="Arial"/>
                <a:sym typeface="Arial"/>
              </a:rPr>
              <a:t>; an</a:t>
            </a:r>
            <a:r>
              <a:rPr lang="en-US" b="0" i="0" dirty="0">
                <a:solidFill>
                  <a:srgbClr val="0F1419"/>
                </a:solidFill>
                <a:latin typeface="Arial"/>
                <a:ea typeface="Arial"/>
                <a:cs typeface="Arial"/>
                <a:sym typeface="Arial"/>
              </a:rPr>
              <a:t>d so does Route 1 in Alexandria.</a:t>
            </a:r>
            <a:endParaRPr dirty="0"/>
          </a:p>
          <a:p>
            <a:pPr marL="685800" lvl="1" indent="-217169" algn="l" rtl="0">
              <a:lnSpc>
                <a:spcPct val="90000"/>
              </a:lnSpc>
              <a:spcBef>
                <a:spcPts val="500"/>
              </a:spcBef>
              <a:spcAft>
                <a:spcPts val="0"/>
              </a:spcAft>
              <a:buClr>
                <a:srgbClr val="0F1419"/>
              </a:buClr>
              <a:buSzPct val="100000"/>
              <a:buChar char="•"/>
            </a:pPr>
            <a:r>
              <a:rPr lang="en-US" b="0" i="0" dirty="0">
                <a:solidFill>
                  <a:srgbClr val="0F1419"/>
                </a:solidFill>
                <a:latin typeface="Arial"/>
                <a:ea typeface="Arial"/>
                <a:cs typeface="Arial"/>
                <a:sym typeface="Arial"/>
              </a:rPr>
              <a:t>Design guidance is just guidance, and nothing is "allowable" or "not allowable." All "</a:t>
            </a:r>
            <a:r>
              <a:rPr lang="en-US" b="0" i="0" dirty="0" err="1">
                <a:solidFill>
                  <a:srgbClr val="0F1419"/>
                </a:solidFill>
                <a:latin typeface="Arial"/>
                <a:ea typeface="Arial"/>
                <a:cs typeface="Arial"/>
                <a:sym typeface="Arial"/>
              </a:rPr>
              <a:t>shoulds</a:t>
            </a:r>
            <a:r>
              <a:rPr lang="en-US" b="0" i="0" dirty="0">
                <a:solidFill>
                  <a:srgbClr val="0F1419"/>
                </a:solidFill>
                <a:latin typeface="Arial"/>
                <a:ea typeface="Arial"/>
                <a:cs typeface="Arial"/>
                <a:sym typeface="Arial"/>
              </a:rPr>
              <a:t>," no "</a:t>
            </a:r>
            <a:r>
              <a:rPr lang="en-US" b="0" i="0" dirty="0" err="1">
                <a:solidFill>
                  <a:srgbClr val="0F1419"/>
                </a:solidFill>
                <a:latin typeface="Arial"/>
                <a:ea typeface="Arial"/>
                <a:cs typeface="Arial"/>
                <a:sym typeface="Arial"/>
              </a:rPr>
              <a:t>shalls</a:t>
            </a:r>
            <a:r>
              <a:rPr lang="en-US" b="0" i="0" dirty="0">
                <a:solidFill>
                  <a:srgbClr val="0F1419"/>
                </a:solidFill>
                <a:latin typeface="Arial"/>
                <a:ea typeface="Arial"/>
                <a:cs typeface="Arial"/>
                <a:sym typeface="Arial"/>
              </a:rPr>
              <a:t>." “</a:t>
            </a:r>
            <a:r>
              <a:rPr lang="en-US" dirty="0">
                <a:solidFill>
                  <a:srgbClr val="0F1419"/>
                </a:solidFill>
                <a:latin typeface="Arial"/>
                <a:ea typeface="Arial"/>
                <a:cs typeface="Arial"/>
                <a:sym typeface="Arial"/>
              </a:rPr>
              <a:t>D</a:t>
            </a:r>
            <a:r>
              <a:rPr lang="en-US" b="0" i="0" dirty="0">
                <a:solidFill>
                  <a:srgbClr val="0F1419"/>
                </a:solidFill>
                <a:latin typeface="Arial"/>
                <a:ea typeface="Arial"/>
                <a:cs typeface="Arial"/>
                <a:sym typeface="Arial"/>
              </a:rPr>
              <a:t>esign exceptions?" That's the process where designers justify deviating from "</a:t>
            </a:r>
            <a:r>
              <a:rPr lang="en-US" b="0" i="0" dirty="0" err="1">
                <a:solidFill>
                  <a:srgbClr val="0F1419"/>
                </a:solidFill>
                <a:latin typeface="Arial"/>
                <a:ea typeface="Arial"/>
                <a:cs typeface="Arial"/>
                <a:sym typeface="Arial"/>
              </a:rPr>
              <a:t>shoulds</a:t>
            </a:r>
            <a:r>
              <a:rPr lang="en-US" b="0" i="0" dirty="0">
                <a:solidFill>
                  <a:srgbClr val="0F1419"/>
                </a:solidFill>
                <a:latin typeface="Arial"/>
                <a:ea typeface="Arial"/>
                <a:cs typeface="Arial"/>
                <a:sym typeface="Arial"/>
              </a:rPr>
              <a:t>," based on context &amp; project-specific issues.</a:t>
            </a:r>
            <a:endParaRPr dirty="0"/>
          </a:p>
          <a:p>
            <a:pPr marL="685800" lvl="1" indent="-217169" algn="l" rtl="0">
              <a:lnSpc>
                <a:spcPct val="90000"/>
              </a:lnSpc>
              <a:spcBef>
                <a:spcPts val="500"/>
              </a:spcBef>
              <a:spcAft>
                <a:spcPts val="0"/>
              </a:spcAft>
              <a:buClr>
                <a:srgbClr val="0F1419"/>
              </a:buClr>
              <a:buSzPct val="100000"/>
              <a:buChar char="•"/>
            </a:pPr>
            <a:r>
              <a:rPr lang="en-US" b="0" i="0" dirty="0">
                <a:solidFill>
                  <a:srgbClr val="0F1419"/>
                </a:solidFill>
                <a:latin typeface="Arial"/>
                <a:ea typeface="Arial"/>
                <a:cs typeface="Arial"/>
                <a:sym typeface="Arial"/>
              </a:rPr>
              <a:t>VDOT uses the wrong design guidance. As a route on the National Highway System, per 23 CFR 625, this project's design is guided by the 7th edition of AASHTO's “A Policy on Geometric Design of Highways and Streets,” aka the "Green Book" </a:t>
            </a:r>
            <a:r>
              <a:rPr lang="en-US" b="0" i="0" u="sng" strike="noStrike" dirty="0">
                <a:solidFill>
                  <a:srgbClr val="1D9BF0"/>
                </a:solidFill>
                <a:latin typeface="Arial"/>
                <a:ea typeface="Arial"/>
                <a:cs typeface="Arial"/>
                <a:sym typeface="Arial"/>
                <a:hlinkClick r:id="rId4">
                  <a:extLst>
                    <a:ext uri="{A12FA001-AC4F-418D-AE19-62706E023703}">
                      <ahyp:hlinkClr xmlns:ahyp="http://schemas.microsoft.com/office/drawing/2018/hyperlinkcolor" val="tx"/>
                    </a:ext>
                  </a:extLst>
                </a:hlinkClick>
              </a:rPr>
              <a:t>https://fhwa.dot.gov/design/standards/190510.pdf</a:t>
            </a:r>
            <a:endParaRPr b="0" i="0" u="none" strike="noStrike" dirty="0">
              <a:solidFill>
                <a:srgbClr val="1D9BF0"/>
              </a:solidFill>
              <a:latin typeface="Arial"/>
              <a:ea typeface="Arial"/>
              <a:cs typeface="Arial"/>
              <a:sym typeface="Arial"/>
            </a:endParaRPr>
          </a:p>
          <a:p>
            <a:pPr marL="685800" lvl="1" indent="-217169" algn="just" rtl="0">
              <a:lnSpc>
                <a:spcPct val="90000"/>
              </a:lnSpc>
              <a:spcBef>
                <a:spcPts val="500"/>
              </a:spcBef>
              <a:spcAft>
                <a:spcPts val="0"/>
              </a:spcAft>
              <a:buClr>
                <a:srgbClr val="0F1419"/>
              </a:buClr>
              <a:buSzPct val="100000"/>
              <a:buChar char="•"/>
            </a:pPr>
            <a:r>
              <a:rPr lang="en-US" dirty="0">
                <a:solidFill>
                  <a:srgbClr val="0F1419"/>
                </a:solidFill>
                <a:latin typeface="Arial"/>
                <a:ea typeface="Arial"/>
                <a:cs typeface="Arial"/>
                <a:sym typeface="Arial"/>
              </a:rPr>
              <a:t>T</a:t>
            </a:r>
            <a:r>
              <a:rPr lang="en-US" b="0" i="0" dirty="0">
                <a:solidFill>
                  <a:srgbClr val="0F1419"/>
                </a:solidFill>
                <a:latin typeface="Arial"/>
                <a:ea typeface="Arial"/>
                <a:cs typeface="Arial"/>
                <a:sym typeface="Arial"/>
              </a:rPr>
              <a:t>he slower the road, the steeper we can go. The Green Book says:  “</a:t>
            </a:r>
            <a:r>
              <a:rPr lang="en-US" dirty="0">
                <a:latin typeface="Arial"/>
                <a:ea typeface="Arial"/>
                <a:cs typeface="Arial"/>
                <a:sym typeface="Arial"/>
              </a:rPr>
              <a:t>For a design speed of 30mp (50 km/h), maximum grades generally are in the range of 7 to 12 percent, depending on terrain.  …for short grades, less than 500 feet (150 m), in length and for one-way downgrades, the maximum grade may be about one percent steeper than other locations.”  (Note VDOT will consider 25mph)</a:t>
            </a:r>
            <a:endParaRPr i="0" dirty="0">
              <a:latin typeface="Arial"/>
              <a:ea typeface="Arial"/>
              <a:cs typeface="Arial"/>
              <a:sym typeface="Arial"/>
            </a:endParaRPr>
          </a:p>
          <a:p>
            <a:pPr marL="228600" lvl="0" indent="-90804"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Livability 22202 Concerns and Recommendation about an at-grade 18th &amp; Route 1 Intersection:</a:t>
            </a:r>
            <a:br>
              <a:rPr lang="en-US"/>
            </a:br>
            <a:endParaRPr/>
          </a:p>
        </p:txBody>
      </p:sp>
      <p:sp>
        <p:nvSpPr>
          <p:cNvPr id="182" name="Google Shape;182;p1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800"/>
              <a:buNone/>
            </a:pPr>
            <a:r>
              <a:rPr lang="en-US"/>
              <a:t>VDOT's Route 1 preferred at-grade 18th &amp; Route 1 will:</a:t>
            </a:r>
            <a:endParaRPr/>
          </a:p>
          <a:p>
            <a:pPr marL="685800" lvl="1" indent="-228600" algn="l" rtl="0">
              <a:lnSpc>
                <a:spcPct val="90000"/>
              </a:lnSpc>
              <a:spcBef>
                <a:spcPts val="500"/>
              </a:spcBef>
              <a:spcAft>
                <a:spcPts val="0"/>
              </a:spcAft>
              <a:buClr>
                <a:schemeClr val="dk1"/>
              </a:buClr>
              <a:buSzPts val="2400"/>
              <a:buChar char="•"/>
            </a:pPr>
            <a:r>
              <a:rPr lang="en-US"/>
              <a:t>Slow down buses</a:t>
            </a:r>
            <a:endParaRPr/>
          </a:p>
          <a:p>
            <a:pPr marL="685800" lvl="1" indent="-228600" algn="l" rtl="0">
              <a:lnSpc>
                <a:spcPct val="90000"/>
              </a:lnSpc>
              <a:spcBef>
                <a:spcPts val="500"/>
              </a:spcBef>
              <a:spcAft>
                <a:spcPts val="0"/>
              </a:spcAft>
              <a:buClr>
                <a:schemeClr val="dk1"/>
              </a:buClr>
              <a:buSzPts val="2400"/>
              <a:buChar char="•"/>
            </a:pPr>
            <a:r>
              <a:rPr lang="en-US"/>
              <a:t>Delay ped/bike cross-traffic</a:t>
            </a:r>
            <a:endParaRPr/>
          </a:p>
          <a:p>
            <a:pPr marL="685800" lvl="1" indent="-228600" algn="l" rtl="0">
              <a:lnSpc>
                <a:spcPct val="90000"/>
              </a:lnSpc>
              <a:spcBef>
                <a:spcPts val="500"/>
              </a:spcBef>
              <a:spcAft>
                <a:spcPts val="0"/>
              </a:spcAft>
              <a:buClr>
                <a:schemeClr val="dk1"/>
              </a:buClr>
              <a:buSzPts val="2400"/>
              <a:buChar char="•"/>
            </a:pPr>
            <a:r>
              <a:rPr lang="en-US"/>
              <a:t>Increase traffic on side streets</a:t>
            </a:r>
            <a:endParaRPr/>
          </a:p>
          <a:p>
            <a:pPr marL="685800" lvl="1" indent="-228600" algn="l" rtl="0">
              <a:lnSpc>
                <a:spcPct val="90000"/>
              </a:lnSpc>
              <a:spcBef>
                <a:spcPts val="500"/>
              </a:spcBef>
              <a:spcAft>
                <a:spcPts val="0"/>
              </a:spcAft>
              <a:buClr>
                <a:schemeClr val="dk1"/>
              </a:buClr>
              <a:buSzPts val="2400"/>
              <a:buChar char="•"/>
            </a:pPr>
            <a:r>
              <a:rPr lang="en-US"/>
              <a:t>Cause more crashes, including for pedestrians</a:t>
            </a:r>
            <a:endParaRPr/>
          </a:p>
          <a:p>
            <a:pPr marL="685800" lvl="1" indent="-228600" algn="l" rtl="0">
              <a:lnSpc>
                <a:spcPct val="90000"/>
              </a:lnSpc>
              <a:spcBef>
                <a:spcPts val="500"/>
              </a:spcBef>
              <a:spcAft>
                <a:spcPts val="0"/>
              </a:spcAft>
              <a:buClr>
                <a:schemeClr val="dk1"/>
              </a:buClr>
              <a:buSzPts val="2400"/>
              <a:buChar char="•"/>
            </a:pPr>
            <a:r>
              <a:rPr lang="en-US"/>
              <a:t>Open up only a small amount of land for development (most would be gained through an at-grade 15th, not 18th)</a:t>
            </a:r>
            <a:endParaRPr/>
          </a:p>
          <a:p>
            <a:pPr marL="685800" lvl="1" indent="-228600" algn="l" rtl="0">
              <a:lnSpc>
                <a:spcPct val="90000"/>
              </a:lnSpc>
              <a:spcBef>
                <a:spcPts val="500"/>
              </a:spcBef>
              <a:spcAft>
                <a:spcPts val="0"/>
              </a:spcAft>
              <a:buClr>
                <a:schemeClr val="dk1"/>
              </a:buClr>
              <a:buSzPts val="2400"/>
              <a:buChar char="•"/>
            </a:pPr>
            <a:r>
              <a:rPr lang="en-US"/>
              <a:t>Require a large new space for a bus loop/bus parking for the displaced buses currently on 18th</a:t>
            </a:r>
            <a:endParaRPr/>
          </a:p>
          <a:p>
            <a:pPr marL="685800" lvl="1" indent="-228600" algn="l" rtl="0">
              <a:lnSpc>
                <a:spcPct val="90000"/>
              </a:lnSpc>
              <a:spcBef>
                <a:spcPts val="500"/>
              </a:spcBef>
              <a:spcAft>
                <a:spcPts val="0"/>
              </a:spcAft>
              <a:buClr>
                <a:schemeClr val="dk1"/>
              </a:buClr>
              <a:buSzPts val="2400"/>
              <a:buChar char="•"/>
            </a:pPr>
            <a:r>
              <a:rPr lang="en-US"/>
              <a:t>Rejects the Livability 22202 18th grade-separated proposal based on misinformation</a:t>
            </a:r>
            <a:endParaRPr/>
          </a:p>
          <a:p>
            <a:pPr marL="685800" lvl="1" indent="-190500" algn="l" rtl="0">
              <a:lnSpc>
                <a:spcPct val="90000"/>
              </a:lnSpc>
              <a:spcBef>
                <a:spcPts val="500"/>
              </a:spcBef>
              <a:spcAft>
                <a:spcPts val="0"/>
              </a:spcAft>
              <a:buSzPts val="1800"/>
              <a:buChar char="•"/>
            </a:pPr>
            <a:r>
              <a:rPr lang="en-US" b="1"/>
              <a:t>Livability 22202 will likely request that VDOT reconsider the proposed hybrid and perform a thorough analysis of its impact on total project costs, bike/ped safety,land use, and traffic throughput and diversion.</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Life has been tough. What County Mental Health resources are available to us?</a:t>
            </a:r>
            <a:endParaRPr/>
          </a:p>
        </p:txBody>
      </p:sp>
      <p:sp>
        <p:nvSpPr>
          <p:cNvPr id="188" name="Google Shape;188;p1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a:t>Carol Layer, Director of the DHS Behavioral Healthcare Division on County Mental Health Services.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CCCA 2022 Officers</a:t>
            </a:r>
            <a:endParaRPr/>
          </a:p>
        </p:txBody>
      </p:sp>
      <p:sp>
        <p:nvSpPr>
          <p:cNvPr id="92" name="Google Shape;92;p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President: Eric Cassel (new)</a:t>
            </a:r>
            <a:endParaRPr dirty="0"/>
          </a:p>
          <a:p>
            <a:pPr marL="228600" lvl="0" indent="-228600" algn="l" rtl="0">
              <a:lnSpc>
                <a:spcPct val="90000"/>
              </a:lnSpc>
              <a:spcBef>
                <a:spcPts val="1000"/>
              </a:spcBef>
              <a:spcAft>
                <a:spcPts val="0"/>
              </a:spcAft>
              <a:buClr>
                <a:schemeClr val="dk1"/>
              </a:buClr>
              <a:buSzPts val="2800"/>
              <a:buChar char="•"/>
            </a:pPr>
            <a:r>
              <a:rPr lang="en-US" dirty="0"/>
              <a:t>Vice President: Tarsi Dunlop (new)</a:t>
            </a:r>
            <a:endParaRPr dirty="0"/>
          </a:p>
          <a:p>
            <a:pPr marL="228600" lvl="0" indent="-228600" algn="l" rtl="0">
              <a:lnSpc>
                <a:spcPct val="90000"/>
              </a:lnSpc>
              <a:spcBef>
                <a:spcPts val="1000"/>
              </a:spcBef>
              <a:spcAft>
                <a:spcPts val="0"/>
              </a:spcAft>
              <a:buClr>
                <a:schemeClr val="dk1"/>
              </a:buClr>
              <a:buSzPts val="2800"/>
              <a:buChar char="•"/>
            </a:pPr>
            <a:r>
              <a:rPr lang="en-US" dirty="0"/>
              <a:t>Meeting Secretary: Alistair Watson (new by appointment)</a:t>
            </a:r>
            <a:endParaRPr dirty="0"/>
          </a:p>
          <a:p>
            <a:pPr marL="228600" lvl="0" indent="-228600" algn="l" rtl="0">
              <a:lnSpc>
                <a:spcPct val="90000"/>
              </a:lnSpc>
              <a:spcBef>
                <a:spcPts val="1000"/>
              </a:spcBef>
              <a:spcAft>
                <a:spcPts val="0"/>
              </a:spcAft>
              <a:buClr>
                <a:schemeClr val="dk1"/>
              </a:buClr>
              <a:buSzPts val="2800"/>
              <a:buChar char="•"/>
            </a:pPr>
            <a:r>
              <a:rPr lang="en-US" dirty="0"/>
              <a:t>Communications Director: Idris Clay</a:t>
            </a:r>
            <a:endParaRPr dirty="0"/>
          </a:p>
          <a:p>
            <a:pPr marL="228600" lvl="0" indent="-228600" algn="l" rtl="0">
              <a:lnSpc>
                <a:spcPct val="90000"/>
              </a:lnSpc>
              <a:spcBef>
                <a:spcPts val="1000"/>
              </a:spcBef>
              <a:spcAft>
                <a:spcPts val="0"/>
              </a:spcAft>
              <a:buClr>
                <a:schemeClr val="dk1"/>
              </a:buClr>
              <a:buSzPts val="2800"/>
              <a:buChar char="•"/>
            </a:pPr>
            <a:r>
              <a:rPr lang="en-US" dirty="0"/>
              <a:t>Membership Liaison: Emily Norton</a:t>
            </a:r>
            <a:endParaRPr dirty="0"/>
          </a:p>
          <a:p>
            <a:pPr marL="228600" lvl="0" indent="-228600" algn="l" rtl="0">
              <a:lnSpc>
                <a:spcPct val="90000"/>
              </a:lnSpc>
              <a:spcBef>
                <a:spcPts val="1000"/>
              </a:spcBef>
              <a:spcAft>
                <a:spcPts val="0"/>
              </a:spcAft>
              <a:buClr>
                <a:schemeClr val="dk1"/>
              </a:buClr>
              <a:buSzPts val="2800"/>
              <a:buChar char="•"/>
            </a:pPr>
            <a:r>
              <a:rPr lang="en-US" dirty="0"/>
              <a:t>Treasurer: Steve Miller (new)</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93" name="Google Shape;93;p2"/>
          <p:cNvSpPr/>
          <p:nvPr/>
        </p:nvSpPr>
        <p:spPr>
          <a:xfrm>
            <a:off x="0" y="43955"/>
            <a:ext cx="12192000" cy="36929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u="sng"/>
              <a:t>Announcements</a:t>
            </a:r>
            <a:endParaRPr/>
          </a:p>
        </p:txBody>
      </p:sp>
      <p:sp>
        <p:nvSpPr>
          <p:cNvPr id="99" name="Google Shape;99;p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New President of the Crystal City Citizens Review Committee (CCCRC) Mike Dowell</a:t>
            </a:r>
            <a:endParaRPr/>
          </a:p>
          <a:p>
            <a:pPr marL="228600" lvl="0" indent="-228600" algn="l" rtl="0">
              <a:lnSpc>
                <a:spcPct val="90000"/>
              </a:lnSpc>
              <a:spcBef>
                <a:spcPts val="1000"/>
              </a:spcBef>
              <a:spcAft>
                <a:spcPts val="0"/>
              </a:spcAft>
              <a:buClr>
                <a:schemeClr val="dk1"/>
              </a:buClr>
              <a:buSzPts val="2800"/>
              <a:buChar char="•"/>
            </a:pPr>
            <a:r>
              <a:rPr lang="en-US"/>
              <a:t>Seeking Community Input on CCCA:  Please enter ideas in the Chat box during the meeting with any ideas for meeting topics or potential CCCA events (e.g., Happy Hour; games for children in the park; guided tours of area locations). We are especially looking for social events you would like CCCA to organize. If time permits, we’ll discuss these issues at the Open Forum.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418022" y="692618"/>
            <a:ext cx="10515600" cy="10975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22222"/>
              </a:buClr>
              <a:buSzPts val="4000"/>
              <a:buFont typeface="Calibri"/>
              <a:buNone/>
            </a:pPr>
            <a:r>
              <a:rPr lang="en-US" b="1" dirty="0">
                <a:latin typeface="Calibri"/>
                <a:ea typeface="Calibri"/>
                <a:cs typeface="Calibri"/>
                <a:sym typeface="Calibri"/>
              </a:rPr>
              <a:t>Upcoming Meetings and Issues</a:t>
            </a:r>
            <a:endParaRPr dirty="0">
              <a:latin typeface="Calibri"/>
              <a:ea typeface="Calibri"/>
              <a:cs typeface="Calibri"/>
              <a:sym typeface="Calibri"/>
            </a:endParaRPr>
          </a:p>
        </p:txBody>
      </p:sp>
      <p:sp>
        <p:nvSpPr>
          <p:cNvPr id="105" name="Google Shape;105;p4"/>
          <p:cNvSpPr txBox="1">
            <a:spLocks noGrp="1"/>
          </p:cNvSpPr>
          <p:nvPr>
            <p:ph idx="1"/>
          </p:nvPr>
        </p:nvSpPr>
        <p:spPr>
          <a:xfrm>
            <a:off x="838200" y="1690688"/>
            <a:ext cx="10515600" cy="1027798"/>
          </a:xfrm>
          <a:prstGeom prst="rect">
            <a:avLst/>
          </a:prstGeom>
          <a:noFill/>
          <a:ln>
            <a:noFill/>
          </a:ln>
        </p:spPr>
        <p:txBody>
          <a:bodyPr spcFirstLastPara="1" wrap="square" lIns="91425" tIns="45700" rIns="91425" bIns="45700" anchor="t" anchorCtr="0">
            <a:normAutofit/>
          </a:bodyPr>
          <a:lstStyle/>
          <a:p>
            <a:pPr marL="0" marR="0" lvl="0" indent="114300" algn="l" rtl="0">
              <a:lnSpc>
                <a:spcPct val="90000"/>
              </a:lnSpc>
              <a:spcBef>
                <a:spcPts val="0"/>
              </a:spcBef>
              <a:spcAft>
                <a:spcPts val="0"/>
              </a:spcAft>
              <a:buClr>
                <a:schemeClr val="dk1"/>
              </a:buClr>
              <a:buSzPts val="1800"/>
              <a:buNone/>
            </a:pPr>
            <a:endParaRPr sz="1800">
              <a:latin typeface="Times New Roman"/>
              <a:ea typeface="Times New Roman"/>
              <a:cs typeface="Times New Roman"/>
              <a:sym typeface="Times New Roman"/>
            </a:endParaRPr>
          </a:p>
          <a:p>
            <a:pPr marL="0" marR="0" lvl="0" indent="114300" algn="l" rtl="0">
              <a:lnSpc>
                <a:spcPct val="90000"/>
              </a:lnSpc>
              <a:spcBef>
                <a:spcPts val="0"/>
              </a:spcBef>
              <a:spcAft>
                <a:spcPts val="0"/>
              </a:spcAft>
              <a:buClr>
                <a:schemeClr val="dk1"/>
              </a:buClr>
              <a:buSzPts val="1800"/>
              <a:buNone/>
            </a:pPr>
            <a:endParaRPr sz="1800">
              <a:latin typeface="Times New Roman"/>
              <a:ea typeface="Times New Roman"/>
              <a:cs typeface="Times New Roman"/>
              <a:sym typeface="Times New Roman"/>
            </a:endParaRPr>
          </a:p>
          <a:p>
            <a:pPr marL="0" marR="0" lvl="0" indent="114300" algn="l" rtl="0">
              <a:lnSpc>
                <a:spcPct val="90000"/>
              </a:lnSpc>
              <a:spcBef>
                <a:spcPts val="0"/>
              </a:spcBef>
              <a:spcAft>
                <a:spcPts val="0"/>
              </a:spcAft>
              <a:buClr>
                <a:schemeClr val="dk1"/>
              </a:buClr>
              <a:buSzPts val="1800"/>
              <a:buNone/>
            </a:pPr>
            <a:endParaRPr sz="1800">
              <a:latin typeface="Times New Roman"/>
              <a:ea typeface="Times New Roman"/>
              <a:cs typeface="Times New Roman"/>
              <a:sym typeface="Times New Roman"/>
            </a:endParaRPr>
          </a:p>
          <a:p>
            <a:pPr marL="0" marR="0" lvl="0" indent="114300" algn="l" rtl="0">
              <a:lnSpc>
                <a:spcPct val="90000"/>
              </a:lnSpc>
              <a:spcBef>
                <a:spcPts val="0"/>
              </a:spcBef>
              <a:spcAft>
                <a:spcPts val="0"/>
              </a:spcAft>
              <a:buClr>
                <a:schemeClr val="dk1"/>
              </a:buClr>
              <a:buSzPts val="1800"/>
              <a:buNone/>
            </a:pPr>
            <a:endParaRPr sz="180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p:txBody>
      </p:sp>
      <p:sp>
        <p:nvSpPr>
          <p:cNvPr id="106" name="Google Shape;106;p4"/>
          <p:cNvSpPr txBox="1"/>
          <p:nvPr/>
        </p:nvSpPr>
        <p:spPr>
          <a:xfrm>
            <a:off x="955964" y="1889676"/>
            <a:ext cx="9870900" cy="4708941"/>
          </a:xfrm>
          <a:prstGeom prst="rect">
            <a:avLst/>
          </a:prstGeom>
          <a:noFill/>
          <a:ln>
            <a:noFill/>
          </a:ln>
        </p:spPr>
        <p:txBody>
          <a:bodyPr spcFirstLastPara="1" wrap="square" lIns="91425" tIns="45700" rIns="91425" bIns="45700" anchor="t" anchorCtr="0">
            <a:spAutoFit/>
          </a:bodyPr>
          <a:lstStyle/>
          <a:p>
            <a:pPr marL="342900" marR="0" lvl="0" indent="-355600" algn="l" rtl="0">
              <a:spcBef>
                <a:spcPts val="0"/>
              </a:spcBef>
              <a:spcAft>
                <a:spcPts val="0"/>
              </a:spcAft>
              <a:buClr>
                <a:srgbClr val="222222"/>
              </a:buClr>
              <a:buSzPts val="2000"/>
              <a:buFont typeface="Noto Sans Symbols"/>
              <a:buChar char="●"/>
            </a:pPr>
            <a:r>
              <a:rPr lang="en-US" sz="2000" dirty="0">
                <a:solidFill>
                  <a:srgbClr val="222222"/>
                </a:solidFill>
                <a:latin typeface="Arial" panose="020B0604020202020204" pitchFamily="34" charset="0"/>
                <a:ea typeface="Arial"/>
                <a:cs typeface="Arial"/>
                <a:sym typeface="Arial"/>
              </a:rPr>
              <a:t>January 24, 7 pm: </a:t>
            </a:r>
            <a:r>
              <a:rPr lang="en-US" sz="2000" u="sng" dirty="0">
                <a:solidFill>
                  <a:srgbClr val="000000"/>
                </a:solidFill>
                <a:latin typeface="Arial" panose="020B0604020202020204" pitchFamily="34" charset="0"/>
                <a:ea typeface="Arial"/>
                <a:cs typeface="Arial"/>
                <a:sym typeface="Arial"/>
              </a:rPr>
              <a:t>SPRC #3 </a:t>
            </a:r>
            <a:r>
              <a:rPr lang="en-US" sz="2000" u="sng" dirty="0" err="1">
                <a:solidFill>
                  <a:srgbClr val="000000"/>
                </a:solidFill>
                <a:latin typeface="Arial" panose="020B0604020202020204" pitchFamily="34" charset="0"/>
                <a:ea typeface="Arial"/>
                <a:cs typeface="Arial"/>
                <a:sym typeface="Arial"/>
              </a:rPr>
              <a:t>PenPlace</a:t>
            </a:r>
            <a:r>
              <a:rPr lang="en-US" sz="2000" u="sng" dirty="0">
                <a:solidFill>
                  <a:srgbClr val="000000"/>
                </a:solidFill>
                <a:latin typeface="Arial" panose="020B0604020202020204" pitchFamily="34" charset="0"/>
                <a:ea typeface="Arial"/>
                <a:cs typeface="Arial"/>
                <a:sym typeface="Arial"/>
              </a:rPr>
              <a:t> Meeting</a:t>
            </a:r>
            <a:endParaRPr sz="2000" dirty="0">
              <a:latin typeface="Arial" panose="020B0604020202020204" pitchFamily="34" charset="0"/>
            </a:endParaRPr>
          </a:p>
          <a:p>
            <a:pPr marL="342900" marR="0" lvl="0" indent="-355600" algn="l" rtl="0">
              <a:spcBef>
                <a:spcPts val="0"/>
              </a:spcBef>
              <a:spcAft>
                <a:spcPts val="0"/>
              </a:spcAft>
              <a:buClr>
                <a:srgbClr val="222222"/>
              </a:buClr>
              <a:buSzPts val="2000"/>
              <a:buFont typeface="Noto Sans Symbols"/>
              <a:buChar char="●"/>
            </a:pPr>
            <a:r>
              <a:rPr lang="en-US" sz="2000" dirty="0">
                <a:solidFill>
                  <a:srgbClr val="222222"/>
                </a:solidFill>
                <a:latin typeface="Arial" panose="020B0604020202020204" pitchFamily="34" charset="0"/>
                <a:ea typeface="Arial"/>
                <a:cs typeface="Arial"/>
                <a:sym typeface="Arial"/>
              </a:rPr>
              <a:t>January 14-30: </a:t>
            </a:r>
            <a:r>
              <a:rPr lang="en-US" sz="2000" dirty="0">
                <a:solidFill>
                  <a:schemeClr val="bg1"/>
                </a:solidFill>
                <a:latin typeface="Arial" panose="020B0604020202020204" pitchFamily="34" charset="0"/>
                <a:ea typeface="Arial"/>
                <a:cs typeface="Arial"/>
                <a:sym typeface="Arial"/>
              </a:rPr>
              <a:t> </a:t>
            </a:r>
            <a:r>
              <a:rPr lang="en-US" sz="2000" u="sng" dirty="0">
                <a:solidFill>
                  <a:schemeClr val="bg1"/>
                </a:solidFill>
                <a:latin typeface="Arial" panose="020B0604020202020204" pitchFamily="34" charset="0"/>
                <a:ea typeface="Arial"/>
                <a:cs typeface="Arial"/>
                <a:sym typeface="Arial"/>
                <a:hlinkClick r:id="rId3">
                  <a:extLst>
                    <a:ext uri="{A12FA001-AC4F-418D-AE19-62706E023703}">
                      <ahyp:hlinkClr xmlns:ahyp="http://schemas.microsoft.com/office/drawing/2018/hyperlinkcolor" val="tx"/>
                    </a:ext>
                  </a:extLst>
                </a:hlinkClick>
              </a:rPr>
              <a:t>South Eads Street Complete Street – 12th Street S to 15th Street S </a:t>
            </a:r>
            <a:r>
              <a:rPr lang="en-US" sz="2000" dirty="0">
                <a:solidFill>
                  <a:srgbClr val="222222"/>
                </a:solidFill>
                <a:latin typeface="Arial" panose="020B0604020202020204" pitchFamily="34" charset="0"/>
                <a:ea typeface="Arial"/>
                <a:cs typeface="Arial"/>
                <a:sym typeface="Arial"/>
              </a:rPr>
              <a:t>(online engagement (concept design, meeting slides, and feedback form are all up)</a:t>
            </a:r>
            <a:endParaRPr sz="2000" dirty="0">
              <a:latin typeface="Arial" panose="020B0604020202020204" pitchFamily="34" charset="0"/>
            </a:endParaRPr>
          </a:p>
          <a:p>
            <a:pPr marL="342900" marR="0" lvl="0" indent="-355600" algn="l" rtl="0">
              <a:spcBef>
                <a:spcPts val="0"/>
              </a:spcBef>
              <a:spcAft>
                <a:spcPts val="0"/>
              </a:spcAft>
              <a:buClr>
                <a:srgbClr val="222222"/>
              </a:buClr>
              <a:buSzPts val="2000"/>
              <a:buFont typeface="Noto Sans Symbols"/>
              <a:buChar char="●"/>
            </a:pPr>
            <a:r>
              <a:rPr lang="en-US" sz="2000" dirty="0">
                <a:solidFill>
                  <a:srgbClr val="222222"/>
                </a:solidFill>
                <a:latin typeface="Arial" panose="020B0604020202020204" pitchFamily="34" charset="0"/>
                <a:ea typeface="Arial"/>
                <a:cs typeface="Arial"/>
                <a:sym typeface="Arial"/>
              </a:rPr>
              <a:t>Jan. 24-Feb. 13 Online Engagement: </a:t>
            </a:r>
            <a:r>
              <a:rPr lang="en-US" sz="2000" u="sng" dirty="0">
                <a:solidFill>
                  <a:srgbClr val="000000"/>
                </a:solidFill>
                <a:latin typeface="Arial" panose="020B0604020202020204" pitchFamily="34" charset="0"/>
                <a:ea typeface="Arial"/>
                <a:cs typeface="Arial"/>
                <a:sym typeface="Arial"/>
                <a:hlinkClick r:id="rId4">
                  <a:extLst>
                    <a:ext uri="{A12FA001-AC4F-418D-AE19-62706E023703}">
                      <ahyp:hlinkClr xmlns:ahyp="http://schemas.microsoft.com/office/drawing/2018/hyperlinkcolor" val="tx"/>
                    </a:ext>
                  </a:extLst>
                </a:hlinkClick>
              </a:rPr>
              <a:t>Transitway Extension Phases 2A/2B</a:t>
            </a:r>
            <a:r>
              <a:rPr lang="en-US" sz="2000" dirty="0">
                <a:solidFill>
                  <a:srgbClr val="222222"/>
                </a:solidFill>
                <a:latin typeface="Arial" panose="020B0604020202020204" pitchFamily="34" charset="0"/>
                <a:ea typeface="Arial"/>
                <a:cs typeface="Arial"/>
                <a:sym typeface="Arial"/>
              </a:rPr>
              <a:t> – Long Bridge Drive to S. Hayes Street – 30% / 60% Design checkpoint</a:t>
            </a:r>
            <a:endParaRPr sz="2000" dirty="0">
              <a:solidFill>
                <a:schemeClr val="dk1"/>
              </a:solidFill>
              <a:latin typeface="Arial" panose="020B0604020202020204" pitchFamily="34" charset="0"/>
              <a:ea typeface="Times New Roman"/>
              <a:cs typeface="Times New Roman"/>
              <a:sym typeface="Times New Roman"/>
            </a:endParaRPr>
          </a:p>
          <a:p>
            <a:pPr marL="342900" marR="0" lvl="0" indent="-355600" algn="l" rtl="0">
              <a:spcBef>
                <a:spcPts val="0"/>
              </a:spcBef>
              <a:spcAft>
                <a:spcPts val="0"/>
              </a:spcAft>
              <a:buClr>
                <a:srgbClr val="222222"/>
              </a:buClr>
              <a:buSzPts val="2000"/>
              <a:buFont typeface="Noto Sans Symbols"/>
              <a:buChar char="●"/>
            </a:pPr>
            <a:r>
              <a:rPr lang="en-US" sz="2000" dirty="0">
                <a:solidFill>
                  <a:srgbClr val="222222"/>
                </a:solidFill>
                <a:latin typeface="Arial" panose="020B0604020202020204" pitchFamily="34" charset="0"/>
                <a:ea typeface="Arial"/>
                <a:cs typeface="Arial"/>
                <a:sym typeface="Arial"/>
              </a:rPr>
              <a:t>January 26, 7 pm: </a:t>
            </a:r>
            <a:r>
              <a:rPr lang="en-US" sz="2000" u="sng" dirty="0">
                <a:solidFill>
                  <a:srgbClr val="000000"/>
                </a:solidFill>
                <a:latin typeface="Arial" panose="020B0604020202020204" pitchFamily="34" charset="0"/>
                <a:ea typeface="Arial"/>
                <a:cs typeface="Arial"/>
                <a:sym typeface="Arial"/>
                <a:hlinkClick r:id="rId4">
                  <a:extLst>
                    <a:ext uri="{A12FA001-AC4F-418D-AE19-62706E023703}">
                      <ahyp:hlinkClr xmlns:ahyp="http://schemas.microsoft.com/office/drawing/2018/hyperlinkcolor" val="tx"/>
                    </a:ext>
                  </a:extLst>
                </a:hlinkClick>
              </a:rPr>
              <a:t>Transitway Extension Phases 2A/2B</a:t>
            </a:r>
            <a:r>
              <a:rPr lang="en-US" sz="2000" dirty="0">
                <a:solidFill>
                  <a:srgbClr val="222222"/>
                </a:solidFill>
                <a:latin typeface="Arial" panose="020B0604020202020204" pitchFamily="34" charset="0"/>
                <a:ea typeface="Arial"/>
                <a:cs typeface="Arial"/>
                <a:sym typeface="Arial"/>
              </a:rPr>
              <a:t> – Long Bridge Drive to S. Hayes Street – 30% / 60% Design public meeting</a:t>
            </a:r>
            <a:endParaRPr sz="2000" dirty="0">
              <a:latin typeface="Arial" panose="020B0604020202020204" pitchFamily="34" charset="0"/>
            </a:endParaRPr>
          </a:p>
          <a:p>
            <a:pPr marL="342900" marR="0" lvl="0" indent="-355600" algn="l" rtl="0">
              <a:spcBef>
                <a:spcPts val="0"/>
              </a:spcBef>
              <a:spcAft>
                <a:spcPts val="0"/>
              </a:spcAft>
              <a:buClr>
                <a:srgbClr val="222222"/>
              </a:buClr>
              <a:buSzPts val="2000"/>
              <a:buFont typeface="Noto Sans Symbols"/>
              <a:buChar char="●"/>
            </a:pPr>
            <a:r>
              <a:rPr lang="en-US" sz="2000" dirty="0">
                <a:solidFill>
                  <a:srgbClr val="222222"/>
                </a:solidFill>
                <a:latin typeface="Arial" panose="020B0604020202020204" pitchFamily="34" charset="0"/>
                <a:ea typeface="Arial"/>
                <a:cs typeface="Arial"/>
                <a:sym typeface="Arial"/>
              </a:rPr>
              <a:t>Pentagon City PDSP:   Parks &amp; Rec Commission January 18; next plan release January 26; Transportation Commission January 27; Planning Commission February 2; Housing Commission February 3; County Board February 12</a:t>
            </a:r>
            <a:endParaRPr sz="2000" dirty="0">
              <a:latin typeface="Arial" panose="020B0604020202020204" pitchFamily="34" charset="0"/>
            </a:endParaRPr>
          </a:p>
          <a:p>
            <a:pPr marL="342900" marR="0" lvl="0" indent="-355600" algn="l" rtl="0">
              <a:spcBef>
                <a:spcPts val="0"/>
              </a:spcBef>
              <a:spcAft>
                <a:spcPts val="0"/>
              </a:spcAft>
              <a:buClr>
                <a:srgbClr val="1D1D1D"/>
              </a:buClr>
              <a:buSzPts val="2000"/>
              <a:buFont typeface="Noto Sans Symbols"/>
              <a:buChar char="●"/>
            </a:pPr>
            <a:r>
              <a:rPr lang="en-US" sz="2000" dirty="0">
                <a:solidFill>
                  <a:srgbClr val="1D1D1D"/>
                </a:solidFill>
                <a:latin typeface="Arial" panose="020B0604020202020204" pitchFamily="34" charset="0"/>
                <a:ea typeface="Roboto"/>
                <a:cs typeface="Roboto"/>
                <a:sym typeface="Roboto"/>
              </a:rPr>
              <a:t>February 1, 7 pm:  </a:t>
            </a:r>
            <a:r>
              <a:rPr lang="en-US" sz="2000" u="sng" dirty="0">
                <a:solidFill>
                  <a:schemeClr val="bg1"/>
                </a:solidFill>
                <a:latin typeface="Arial" panose="020B0604020202020204" pitchFamily="34" charset="0"/>
                <a:ea typeface="Roboto"/>
                <a:cs typeface="Roboto"/>
                <a:sym typeface="Roboto"/>
                <a:hlinkClick r:id="rId5">
                  <a:extLst>
                    <a:ext uri="{A12FA001-AC4F-418D-AE19-62706E023703}">
                      <ahyp:hlinkClr xmlns:ahyp="http://schemas.microsoft.com/office/drawing/2018/hyperlinkcolor" val="tx"/>
                    </a:ext>
                  </a:extLst>
                </a:hlinkClick>
              </a:rPr>
              <a:t>Vision Zero Multimodal Safety </a:t>
            </a:r>
            <a:r>
              <a:rPr lang="en-US" sz="2000" u="sng" dirty="0" err="1">
                <a:solidFill>
                  <a:schemeClr val="bg1"/>
                </a:solidFill>
                <a:latin typeface="Arial" panose="020B0604020202020204" pitchFamily="34" charset="0"/>
                <a:ea typeface="Roboto"/>
                <a:cs typeface="Roboto"/>
                <a:sym typeface="Roboto"/>
                <a:hlinkClick r:id="rId5">
                  <a:extLst>
                    <a:ext uri="{A12FA001-AC4F-418D-AE19-62706E023703}">
                      <ahyp:hlinkClr xmlns:ahyp="http://schemas.microsoft.com/office/drawing/2018/hyperlinkcolor" val="tx"/>
                    </a:ext>
                  </a:extLst>
                </a:hlinkClick>
              </a:rPr>
              <a:t>ToolBox</a:t>
            </a:r>
            <a:r>
              <a:rPr lang="en-US" sz="2000" u="sng" dirty="0">
                <a:solidFill>
                  <a:schemeClr val="bg1"/>
                </a:solidFill>
                <a:latin typeface="Arial" panose="020B0604020202020204" pitchFamily="34" charset="0"/>
                <a:ea typeface="Roboto"/>
                <a:cs typeface="Roboto"/>
                <a:sym typeface="Roboto"/>
                <a:hlinkClick r:id="rId5">
                  <a:extLst>
                    <a:ext uri="{A12FA001-AC4F-418D-AE19-62706E023703}">
                      <ahyp:hlinkClr xmlns:ahyp="http://schemas.microsoft.com/office/drawing/2018/hyperlinkcolor" val="tx"/>
                    </a:ext>
                  </a:extLst>
                </a:hlinkClick>
              </a:rPr>
              <a:t> Draft</a:t>
            </a:r>
            <a:r>
              <a:rPr lang="en-US" sz="2000" dirty="0">
                <a:solidFill>
                  <a:srgbClr val="1D1D1D"/>
                </a:solidFill>
                <a:latin typeface="Arial" panose="020B0604020202020204" pitchFamily="34" charset="0"/>
                <a:ea typeface="Roboto"/>
                <a:cs typeface="Roboto"/>
                <a:sym typeface="Roboto"/>
              </a:rPr>
              <a:t>:  public engagement; See</a:t>
            </a:r>
            <a:r>
              <a:rPr lang="en-US" sz="2000" u="sng" dirty="0">
                <a:solidFill>
                  <a:srgbClr val="1155CC"/>
                </a:solidFill>
                <a:latin typeface="Arial" panose="020B0604020202020204" pitchFamily="34" charset="0"/>
                <a:ea typeface="Roboto"/>
                <a:cs typeface="Roboto"/>
                <a:sym typeface="Roboto"/>
                <a:hlinkClick r:id="rId6">
                  <a:extLst>
                    <a:ext uri="{A12FA001-AC4F-418D-AE19-62706E023703}">
                      <ahyp:hlinkClr xmlns:ahyp="http://schemas.microsoft.com/office/drawing/2018/hyperlinkcolor" val="tx"/>
                    </a:ext>
                  </a:extLst>
                </a:hlinkClick>
              </a:rPr>
              <a:t> </a:t>
            </a:r>
            <a:r>
              <a:rPr lang="en-US" sz="2000" u="sng" dirty="0">
                <a:solidFill>
                  <a:schemeClr val="bg1"/>
                </a:solidFill>
                <a:latin typeface="Arial" panose="020B0604020202020204" pitchFamily="34" charset="0"/>
                <a:ea typeface="Roboto"/>
                <a:cs typeface="Roboto"/>
                <a:sym typeface="Roboto"/>
                <a:hlinkClick r:id="rId6">
                  <a:extLst>
                    <a:ext uri="{A12FA001-AC4F-418D-AE19-62706E023703}">
                      <ahyp:hlinkClr xmlns:ahyp="http://schemas.microsoft.com/office/drawing/2018/hyperlinkcolor" val="tx"/>
                    </a:ext>
                  </a:extLst>
                </a:hlinkClick>
              </a:rPr>
              <a:t>VZ page</a:t>
            </a:r>
            <a:endParaRPr sz="2000" dirty="0">
              <a:solidFill>
                <a:schemeClr val="bg1"/>
              </a:solidFill>
              <a:latin typeface="Arial" panose="020B0604020202020204" pitchFamily="34" charset="0"/>
              <a:ea typeface="Roboto"/>
              <a:cs typeface="Roboto"/>
              <a:sym typeface="Roboto"/>
            </a:endParaRPr>
          </a:p>
          <a:p>
            <a:pPr marL="342900" marR="0" lvl="0" indent="-355600" algn="l" rtl="0">
              <a:spcBef>
                <a:spcPts val="0"/>
              </a:spcBef>
              <a:spcAft>
                <a:spcPts val="0"/>
              </a:spcAft>
              <a:buClr>
                <a:srgbClr val="222222"/>
              </a:buClr>
              <a:buSzPts val="2000"/>
              <a:buFont typeface="Noto Sans Symbols"/>
              <a:buChar char="●"/>
            </a:pPr>
            <a:r>
              <a:rPr lang="en-US" sz="2000" dirty="0">
                <a:solidFill>
                  <a:srgbClr val="222222"/>
                </a:solidFill>
                <a:latin typeface="Arial" panose="020B0604020202020204" pitchFamily="34" charset="0"/>
                <a:ea typeface="Arial"/>
                <a:cs typeface="Arial"/>
                <a:sym typeface="Arial"/>
              </a:rPr>
              <a:t>February 10,7 pm:  </a:t>
            </a:r>
            <a:r>
              <a:rPr lang="en-US" sz="2000" u="sng" dirty="0">
                <a:solidFill>
                  <a:srgbClr val="222222"/>
                </a:solidFill>
                <a:latin typeface="Arial" panose="020B0604020202020204" pitchFamily="34" charset="0"/>
                <a:ea typeface="Arial"/>
                <a:cs typeface="Arial"/>
                <a:sym typeface="Arial"/>
                <a:hlinkClick r:id="rId7">
                  <a:extLst>
                    <a:ext uri="{A12FA001-AC4F-418D-AE19-62706E023703}">
                      <ahyp:hlinkClr xmlns:ahyp="http://schemas.microsoft.com/office/drawing/2018/hyperlinkcolor" val="tx"/>
                    </a:ext>
                  </a:extLst>
                </a:hlinkClick>
              </a:rPr>
              <a:t>SPRC #4 </a:t>
            </a:r>
            <a:r>
              <a:rPr lang="en-US" sz="2000" u="sng" dirty="0" err="1">
                <a:solidFill>
                  <a:srgbClr val="222222"/>
                </a:solidFill>
                <a:latin typeface="Arial" panose="020B0604020202020204" pitchFamily="34" charset="0"/>
                <a:ea typeface="Arial"/>
                <a:cs typeface="Arial"/>
                <a:sym typeface="Arial"/>
                <a:hlinkClick r:id="rId7">
                  <a:extLst>
                    <a:ext uri="{A12FA001-AC4F-418D-AE19-62706E023703}">
                      <ahyp:hlinkClr xmlns:ahyp="http://schemas.microsoft.com/office/drawing/2018/hyperlinkcolor" val="tx"/>
                    </a:ext>
                  </a:extLst>
                </a:hlinkClick>
              </a:rPr>
              <a:t>PenPlace</a:t>
            </a:r>
            <a:endParaRPr sz="2000" dirty="0">
              <a:solidFill>
                <a:srgbClr val="222222"/>
              </a:solidFill>
              <a:latin typeface="Arial" panose="020B0604020202020204" pitchFamily="34" charset="0"/>
              <a:ea typeface="Arial"/>
              <a:cs typeface="Arial"/>
              <a:sym typeface="Arial"/>
            </a:endParaRPr>
          </a:p>
          <a:p>
            <a:pPr marL="0" marR="0" lvl="0" indent="0" algn="l" rtl="0">
              <a:spcBef>
                <a:spcPts val="0"/>
              </a:spcBef>
              <a:spcAft>
                <a:spcPts val="0"/>
              </a:spcAft>
              <a:buNone/>
            </a:pPr>
            <a:endParaRPr sz="2000" dirty="0">
              <a:solidFill>
                <a:schemeClr val="dk1"/>
              </a:solidFill>
              <a:latin typeface="Arial" panose="020B0604020202020204" pitchFamily="34" charset="0"/>
              <a:ea typeface="Calibri"/>
              <a:cs typeface="Calibri"/>
              <a:sym typeface="Calibri"/>
            </a:endParaRPr>
          </a:p>
        </p:txBody>
      </p:sp>
      <p:sp>
        <p:nvSpPr>
          <p:cNvPr id="107" name="Google Shape;107;p4"/>
          <p:cNvSpPr txBox="1"/>
          <p:nvPr/>
        </p:nvSpPr>
        <p:spPr>
          <a:xfrm>
            <a:off x="2244996" y="1690688"/>
            <a:ext cx="10193295" cy="1238801"/>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0" marR="0" lvl="0" indent="0" algn="l" rtl="0">
              <a:spcBef>
                <a:spcPts val="30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u="sng"/>
              <a:t>Development Issues:  New Information </a:t>
            </a:r>
            <a:br>
              <a:rPr lang="en-US" sz="4400" b="1" u="sng"/>
            </a:br>
            <a:endParaRPr/>
          </a:p>
        </p:txBody>
      </p:sp>
      <p:sp>
        <p:nvSpPr>
          <p:cNvPr id="113" name="Google Shape;113;p5"/>
          <p:cNvSpPr txBox="1">
            <a:spLocks noGrp="1"/>
          </p:cNvSpPr>
          <p:nvPr>
            <p:ph idx="1"/>
          </p:nvPr>
        </p:nvSpPr>
        <p:spPr>
          <a:prstGeom prst="rect">
            <a:avLst/>
          </a:prstGeom>
          <a:noFill/>
          <a:ln>
            <a:noFill/>
          </a:ln>
        </p:spPr>
        <p:txBody>
          <a:bodyPr spcFirstLastPara="1" wrap="square" lIns="91425" tIns="45700" rIns="91425" bIns="45700" anchor="t" anchorCtr="0">
            <a:normAutofit fontScale="92500"/>
          </a:bodyPr>
          <a:lstStyle/>
          <a:p>
            <a:pPr marL="342900" marR="0" lvl="0" indent="-329565" algn="l" rtl="0">
              <a:lnSpc>
                <a:spcPct val="115000"/>
              </a:lnSpc>
              <a:spcBef>
                <a:spcPts val="0"/>
              </a:spcBef>
              <a:spcAft>
                <a:spcPts val="0"/>
              </a:spcAft>
              <a:buClr>
                <a:srgbClr val="000000"/>
              </a:buClr>
              <a:buSzPct val="100000"/>
              <a:buFont typeface="Noto Sans Symbols"/>
              <a:buChar char="●"/>
            </a:pPr>
            <a:r>
              <a:rPr lang="en-US" sz="2200" u="sng" dirty="0">
                <a:solidFill>
                  <a:srgbClr val="000000"/>
                </a:solidFill>
                <a:latin typeface="Arial Black" panose="020B0A04020102020204" pitchFamily="34" charset="0"/>
                <a:ea typeface="Arial"/>
                <a:cs typeface="Arial"/>
                <a:sym typeface="Arial"/>
              </a:rPr>
              <a:t>Water Park redesign</a:t>
            </a:r>
            <a:r>
              <a:rPr lang="en-US" sz="2200" dirty="0">
                <a:solidFill>
                  <a:srgbClr val="000000"/>
                </a:solidFill>
                <a:latin typeface="Arial Black" panose="020B0A04020102020204" pitchFamily="34" charset="0"/>
                <a:ea typeface="Arial"/>
                <a:cs typeface="Arial"/>
                <a:sym typeface="Arial"/>
              </a:rPr>
              <a:t>:  </a:t>
            </a:r>
            <a:r>
              <a:rPr lang="en-US" sz="2200" dirty="0">
                <a:solidFill>
                  <a:srgbClr val="222222"/>
                </a:solidFill>
                <a:highlight>
                  <a:srgbClr val="FFFFFF"/>
                </a:highlight>
                <a:latin typeface="Arial Black" panose="020B0A04020102020204" pitchFamily="34" charset="0"/>
                <a:ea typeface="Arial"/>
                <a:cs typeface="Arial"/>
                <a:sym typeface="Arial"/>
              </a:rPr>
              <a:t> LF Jennings is mobilizing starting this week; </a:t>
            </a:r>
            <a:r>
              <a:rPr lang="en-US" sz="2200" dirty="0">
                <a:solidFill>
                  <a:srgbClr val="000000"/>
                </a:solidFill>
                <a:latin typeface="Arial Black" panose="020B0A04020102020204" pitchFamily="34" charset="0"/>
                <a:ea typeface="Arial"/>
                <a:cs typeface="Arial"/>
                <a:sym typeface="Arial"/>
              </a:rPr>
              <a:t>construction start delayed to late January; completion winter/spring 2023</a:t>
            </a:r>
            <a:endParaRPr sz="2200" dirty="0">
              <a:latin typeface="Arial Black" panose="020B0A04020102020204" pitchFamily="34" charset="0"/>
              <a:ea typeface="Times New Roman"/>
              <a:cs typeface="Times New Roman"/>
              <a:sym typeface="Times New Roman"/>
            </a:endParaRPr>
          </a:p>
          <a:p>
            <a:pPr marL="342900" marR="0" lvl="0" indent="-329565" algn="l" rtl="0">
              <a:lnSpc>
                <a:spcPct val="90000"/>
              </a:lnSpc>
              <a:spcBef>
                <a:spcPts val="300"/>
              </a:spcBef>
              <a:spcAft>
                <a:spcPts val="0"/>
              </a:spcAft>
              <a:buClr>
                <a:srgbClr val="000000"/>
              </a:buClr>
              <a:buSzPct val="100000"/>
              <a:buFont typeface="Noto Sans Symbols"/>
              <a:buChar char="●"/>
            </a:pPr>
            <a:r>
              <a:rPr lang="en-US" sz="2200" u="sng" dirty="0">
                <a:solidFill>
                  <a:srgbClr val="000000"/>
                </a:solidFill>
                <a:latin typeface="Arial Black" panose="020B0A04020102020204" pitchFamily="34" charset="0"/>
                <a:ea typeface="Arial"/>
                <a:cs typeface="Arial"/>
                <a:sym typeface="Arial"/>
                <a:hlinkClick r:id="rId3">
                  <a:extLst>
                    <a:ext uri="{A12FA001-AC4F-418D-AE19-62706E023703}">
                      <ahyp:hlinkClr xmlns:ahyp="http://schemas.microsoft.com/office/drawing/2018/hyperlinkcolor" val="tx"/>
                    </a:ext>
                  </a:extLst>
                </a:hlinkClick>
              </a:rPr>
              <a:t>2000/2001 S Bell</a:t>
            </a:r>
            <a:r>
              <a:rPr lang="en-US" sz="2200" dirty="0">
                <a:solidFill>
                  <a:srgbClr val="222222"/>
                </a:solidFill>
                <a:latin typeface="Arial Black" panose="020B0A04020102020204" pitchFamily="34" charset="0"/>
                <a:ea typeface="Arial"/>
                <a:cs typeface="Arial"/>
                <a:sym typeface="Arial"/>
              </a:rPr>
              <a:t>: </a:t>
            </a:r>
            <a:r>
              <a:rPr lang="en-US" sz="2200" dirty="0">
                <a:solidFill>
                  <a:schemeClr val="bg1"/>
                </a:solidFill>
                <a:latin typeface="Arial Black" panose="020B0A04020102020204" pitchFamily="34" charset="0"/>
                <a:ea typeface="Arial"/>
                <a:cs typeface="Arial"/>
                <a:sym typeface="Arial"/>
              </a:rPr>
              <a:t>construction expected to begin by late January 2022</a:t>
            </a:r>
            <a:endParaRPr sz="2200" dirty="0">
              <a:solidFill>
                <a:schemeClr val="bg1"/>
              </a:solidFill>
              <a:latin typeface="Arial Black" panose="020B0A04020102020204" pitchFamily="34" charset="0"/>
              <a:ea typeface="Times New Roman"/>
              <a:cs typeface="Times New Roman"/>
              <a:sym typeface="Times New Roman"/>
            </a:endParaRPr>
          </a:p>
          <a:p>
            <a:pPr marL="342900" marR="0" lvl="0" indent="-329565" algn="l" rtl="0">
              <a:lnSpc>
                <a:spcPct val="90000"/>
              </a:lnSpc>
              <a:spcBef>
                <a:spcPts val="0"/>
              </a:spcBef>
              <a:spcAft>
                <a:spcPts val="0"/>
              </a:spcAft>
              <a:buClr>
                <a:srgbClr val="222222"/>
              </a:buClr>
              <a:buSzPct val="100000"/>
              <a:buFont typeface="Noto Sans Symbols"/>
              <a:buChar char="●"/>
            </a:pPr>
            <a:r>
              <a:rPr lang="en-US" sz="2200" u="sng" dirty="0">
                <a:solidFill>
                  <a:schemeClr val="bg1"/>
                </a:solidFill>
                <a:latin typeface="Arial Black" panose="020B0A04020102020204" pitchFamily="34" charset="0"/>
                <a:ea typeface="Arial"/>
                <a:cs typeface="Arial"/>
                <a:sym typeface="Arial"/>
              </a:rPr>
              <a:t>Dining in the Park (2121 Crystal Drive):</a:t>
            </a:r>
            <a:r>
              <a:rPr lang="en-US" sz="2200" dirty="0">
                <a:solidFill>
                  <a:schemeClr val="bg1"/>
                </a:solidFill>
                <a:latin typeface="Arial Black" panose="020B0A04020102020204" pitchFamily="34" charset="0"/>
                <a:ea typeface="Arial"/>
                <a:cs typeface="Arial"/>
                <a:sym typeface="Arial"/>
              </a:rPr>
              <a:t>  New tenant “Surreal” announced; an update on construction timeline in Feb/March</a:t>
            </a:r>
            <a:endParaRPr sz="2200" dirty="0">
              <a:solidFill>
                <a:schemeClr val="bg1"/>
              </a:solidFill>
              <a:latin typeface="Arial Black" panose="020B0A04020102020204" pitchFamily="34" charset="0"/>
            </a:endParaRPr>
          </a:p>
          <a:p>
            <a:pPr marL="342900" lvl="0" indent="-329565" algn="l" rtl="0">
              <a:lnSpc>
                <a:spcPct val="90000"/>
              </a:lnSpc>
              <a:spcBef>
                <a:spcPts val="1000"/>
              </a:spcBef>
              <a:spcAft>
                <a:spcPts val="0"/>
              </a:spcAft>
              <a:buClr>
                <a:srgbClr val="222222"/>
              </a:buClr>
              <a:buSzPct val="100000"/>
              <a:buFont typeface="Noto Sans Symbols"/>
              <a:buChar char="●"/>
            </a:pPr>
            <a:r>
              <a:rPr lang="en-US" sz="2200" u="sng" dirty="0">
                <a:solidFill>
                  <a:schemeClr val="bg1"/>
                </a:solidFill>
                <a:latin typeface="Arial Black" panose="020B0A04020102020204" pitchFamily="34" charset="0"/>
                <a:ea typeface="Arial"/>
                <a:cs typeface="Arial"/>
                <a:sym typeface="Arial"/>
              </a:rPr>
              <a:t>23</a:t>
            </a:r>
            <a:r>
              <a:rPr lang="en-US" sz="2200" u="sng" baseline="30000" dirty="0">
                <a:solidFill>
                  <a:schemeClr val="bg1"/>
                </a:solidFill>
                <a:latin typeface="Arial Black" panose="020B0A04020102020204" pitchFamily="34" charset="0"/>
                <a:ea typeface="Arial"/>
                <a:cs typeface="Arial"/>
                <a:sym typeface="Arial"/>
              </a:rPr>
              <a:t>rd</a:t>
            </a:r>
            <a:r>
              <a:rPr lang="en-US" sz="2200" u="sng" dirty="0">
                <a:solidFill>
                  <a:schemeClr val="bg1"/>
                </a:solidFill>
                <a:latin typeface="Arial Black" panose="020B0A04020102020204" pitchFamily="34" charset="0"/>
                <a:ea typeface="Arial"/>
                <a:cs typeface="Arial"/>
                <a:sym typeface="Arial"/>
              </a:rPr>
              <a:t> Street site plan</a:t>
            </a:r>
            <a:r>
              <a:rPr lang="en-US" sz="2200" dirty="0">
                <a:solidFill>
                  <a:schemeClr val="bg1"/>
                </a:solidFill>
                <a:latin typeface="Arial Black" panose="020B0A04020102020204" pitchFamily="34" charset="0"/>
                <a:ea typeface="Arial"/>
                <a:cs typeface="Arial"/>
                <a:sym typeface="Arial"/>
              </a:rPr>
              <a:t>:  Late February LRPC TBD followed by 10-day online engagement </a:t>
            </a:r>
            <a:endParaRPr sz="2200" dirty="0">
              <a:solidFill>
                <a:schemeClr val="bg1"/>
              </a:solidFill>
              <a:latin typeface="Arial Black" panose="020B0A04020102020204" pitchFamily="34" charset="0"/>
            </a:endParaRPr>
          </a:p>
          <a:p>
            <a:pPr marL="342900" marR="0" lvl="0" indent="-329565" algn="l" rtl="0">
              <a:lnSpc>
                <a:spcPct val="90000"/>
              </a:lnSpc>
              <a:spcBef>
                <a:spcPts val="0"/>
              </a:spcBef>
              <a:spcAft>
                <a:spcPts val="0"/>
              </a:spcAft>
              <a:buClr>
                <a:srgbClr val="222222"/>
              </a:buClr>
              <a:buSzPct val="100000"/>
              <a:buFont typeface="Noto Sans Symbols"/>
              <a:buChar char="●"/>
            </a:pPr>
            <a:r>
              <a:rPr lang="en-US" sz="2200" u="sng" dirty="0">
                <a:solidFill>
                  <a:schemeClr val="bg1"/>
                </a:solidFill>
                <a:latin typeface="Arial Black" panose="020B0A04020102020204" pitchFamily="34" charset="0"/>
                <a:ea typeface="Arial"/>
                <a:cs typeface="Arial"/>
                <a:sym typeface="Arial"/>
              </a:rPr>
              <a:t>Metro Entrance Plaza Upgrade by BID</a:t>
            </a:r>
            <a:r>
              <a:rPr lang="en-US" sz="2200" dirty="0">
                <a:solidFill>
                  <a:schemeClr val="bg1"/>
                </a:solidFill>
                <a:latin typeface="Arial Black" panose="020B0A04020102020204" pitchFamily="34" charset="0"/>
                <a:ea typeface="Arial"/>
                <a:cs typeface="Arial"/>
                <a:sym typeface="Arial"/>
              </a:rPr>
              <a:t> started in November; completion possibly in March</a:t>
            </a:r>
            <a:endParaRPr sz="2200" dirty="0">
              <a:solidFill>
                <a:schemeClr val="bg1"/>
              </a:solidFill>
              <a:latin typeface="Arial Black" panose="020B0A04020102020204" pitchFamily="34" charset="0"/>
              <a:ea typeface="Times New Roman"/>
              <a:cs typeface="Times New Roman"/>
              <a:sym typeface="Times New Roman"/>
            </a:endParaRPr>
          </a:p>
          <a:p>
            <a:pPr marL="228600" lvl="0" indent="-50800" algn="l" rtl="0">
              <a:lnSpc>
                <a:spcPct val="90000"/>
              </a:lnSpc>
              <a:spcBef>
                <a:spcPts val="1000"/>
              </a:spcBef>
              <a:spcAft>
                <a:spcPts val="0"/>
              </a:spcAft>
              <a:buClr>
                <a:schemeClr val="dk1"/>
              </a:buClr>
              <a:buSzPct val="100000"/>
              <a:buNone/>
            </a:pPr>
            <a:endParaRPr sz="2800" u="sng" dirty="0">
              <a:solidFill>
                <a:srgbClr val="000000"/>
              </a:solidFill>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What is the Future of Route 1?</a:t>
            </a:r>
            <a:endParaRPr/>
          </a:p>
        </p:txBody>
      </p:sp>
      <p:sp>
        <p:nvSpPr>
          <p:cNvPr id="119" name="Google Shape;119;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a:t>Who are the players?</a:t>
            </a:r>
            <a:endParaRPr/>
          </a:p>
          <a:p>
            <a:pPr marL="228600" lvl="0" indent="-228600" algn="l" rtl="0">
              <a:lnSpc>
                <a:spcPct val="90000"/>
              </a:lnSpc>
              <a:spcBef>
                <a:spcPts val="1000"/>
              </a:spcBef>
              <a:spcAft>
                <a:spcPts val="0"/>
              </a:spcAft>
              <a:buClr>
                <a:schemeClr val="dk1"/>
              </a:buClr>
              <a:buSzPts val="2800"/>
              <a:buChar char="•"/>
            </a:pPr>
            <a:r>
              <a:rPr lang="en-US" sz="2800"/>
              <a:t>VDOT Senior Project Manager Dan Reinhard</a:t>
            </a:r>
            <a:endParaRPr/>
          </a:p>
          <a:p>
            <a:pPr marL="228600" lvl="0" indent="-228600" algn="l" rtl="0">
              <a:lnSpc>
                <a:spcPct val="90000"/>
              </a:lnSpc>
              <a:spcBef>
                <a:spcPts val="1000"/>
              </a:spcBef>
              <a:spcAft>
                <a:spcPts val="0"/>
              </a:spcAft>
              <a:buClr>
                <a:schemeClr val="dk1"/>
              </a:buClr>
              <a:buSzPts val="2800"/>
              <a:buChar char="•"/>
            </a:pPr>
            <a:r>
              <a:rPr lang="en-US" sz="2800"/>
              <a:t>Livability22202 panel </a:t>
            </a:r>
            <a:endParaRPr/>
          </a:p>
          <a:p>
            <a:pPr marL="685800" lvl="1" indent="-228600" algn="l" rtl="0">
              <a:lnSpc>
                <a:spcPct val="90000"/>
              </a:lnSpc>
              <a:spcBef>
                <a:spcPts val="500"/>
              </a:spcBef>
              <a:spcAft>
                <a:spcPts val="0"/>
              </a:spcAft>
              <a:buClr>
                <a:schemeClr val="dk1"/>
              </a:buClr>
              <a:buSzPts val="2400"/>
              <a:buChar char="•"/>
            </a:pPr>
            <a:r>
              <a:rPr lang="en-US"/>
              <a:t>Moderator Brian Harner</a:t>
            </a:r>
            <a:endParaRPr/>
          </a:p>
          <a:p>
            <a:pPr marL="685800" lvl="1" indent="-228600" algn="l" rtl="0">
              <a:lnSpc>
                <a:spcPct val="90000"/>
              </a:lnSpc>
              <a:spcBef>
                <a:spcPts val="500"/>
              </a:spcBef>
              <a:spcAft>
                <a:spcPts val="0"/>
              </a:spcAft>
              <a:buClr>
                <a:schemeClr val="dk1"/>
              </a:buClr>
              <a:buSzPts val="2400"/>
              <a:buChar char="•"/>
            </a:pPr>
            <a:r>
              <a:rPr lang="en-US"/>
              <a:t>CCCA Carol Fuller:  History of Engagement</a:t>
            </a:r>
            <a:endParaRPr/>
          </a:p>
          <a:p>
            <a:pPr marL="685800" lvl="1" indent="-228600" algn="l" rtl="0">
              <a:lnSpc>
                <a:spcPct val="90000"/>
              </a:lnSpc>
              <a:spcBef>
                <a:spcPts val="500"/>
              </a:spcBef>
              <a:spcAft>
                <a:spcPts val="0"/>
              </a:spcAft>
              <a:buClr>
                <a:schemeClr val="dk1"/>
              </a:buClr>
              <a:buSzPts val="2400"/>
              <a:buChar char="•"/>
            </a:pPr>
            <a:r>
              <a:rPr lang="en-US"/>
              <a:t>AHCA Pamela Van Hine:  pedestrian/bike safety</a:t>
            </a:r>
            <a:endParaRPr/>
          </a:p>
          <a:p>
            <a:pPr marL="685800" lvl="1" indent="-228600" algn="l" rtl="0">
              <a:lnSpc>
                <a:spcPct val="90000"/>
              </a:lnSpc>
              <a:spcBef>
                <a:spcPts val="500"/>
              </a:spcBef>
              <a:spcAft>
                <a:spcPts val="0"/>
              </a:spcAft>
              <a:buClr>
                <a:schemeClr val="dk1"/>
              </a:buClr>
              <a:buSzPts val="2400"/>
              <a:buChar char="•"/>
            </a:pPr>
            <a:r>
              <a:rPr lang="en-US"/>
              <a:t>ARCA Arthur Fox:  traffic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g10e632eb025_1_0"/>
          <p:cNvSpPr/>
          <p:nvPr/>
        </p:nvSpPr>
        <p:spPr>
          <a:xfrm>
            <a:off x="1524" y="0"/>
            <a:ext cx="12189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5" name="Google Shape;125;g10e632eb025_1_0"/>
          <p:cNvPicPr preferRelativeResize="0"/>
          <p:nvPr/>
        </p:nvPicPr>
        <p:blipFill>
          <a:blip r:embed="rId3">
            <a:alphaModFix/>
          </a:blip>
          <a:stretch>
            <a:fillRect/>
          </a:stretch>
        </p:blipFill>
        <p:spPr>
          <a:xfrm>
            <a:off x="570752" y="2"/>
            <a:ext cx="11050501" cy="6858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History of Community Engagement </a:t>
            </a:r>
            <a:endParaRPr/>
          </a:p>
        </p:txBody>
      </p:sp>
      <p:sp>
        <p:nvSpPr>
          <p:cNvPr id="131" name="Google Shape;131;p8"/>
          <p:cNvSpPr txBox="1">
            <a:spLocks noGrp="1"/>
          </p:cNvSpPr>
          <p:nvPr>
            <p:ph idx="1"/>
          </p:nvPr>
        </p:nvSpPr>
        <p:spPr>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US" b="1" u="sng" dirty="0"/>
              <a:t>2010 Crystal City Sector Plan: </a:t>
            </a:r>
            <a:r>
              <a:rPr lang="en-US" u="sng" dirty="0"/>
              <a:t> </a:t>
            </a:r>
            <a:r>
              <a:rPr lang="en-US" dirty="0"/>
              <a:t>“Jefferson Davis Highway will become an attractive urban boulevard and unifying element of Crystal City. The </a:t>
            </a:r>
            <a:r>
              <a:rPr lang="en-US" dirty="0" err="1"/>
              <a:t>laneage</a:t>
            </a:r>
            <a:r>
              <a:rPr lang="en-US" dirty="0"/>
              <a:t> and capacity of this regional connector (Type F) roadway will be maintained but not expanded.  Its environment will be improved with new buildings and streetscapes that address the street.  In Crystal City, Jefferson Davis Boulevard will generally have 140’ to 160’ between building faces.  </a:t>
            </a:r>
            <a:r>
              <a:rPr lang="en-US" b="1" dirty="0"/>
              <a:t>Grade separations at 12</a:t>
            </a:r>
            <a:r>
              <a:rPr lang="en-US" b="1" baseline="30000" dirty="0"/>
              <a:t>th</a:t>
            </a:r>
            <a:r>
              <a:rPr lang="en-US" b="1" dirty="0"/>
              <a:t>, 15</a:t>
            </a:r>
            <a:r>
              <a:rPr lang="en-US" b="1" baseline="30000" dirty="0"/>
              <a:t>th</a:t>
            </a:r>
            <a:r>
              <a:rPr lang="en-US" b="1" dirty="0"/>
              <a:t>, and 18</a:t>
            </a:r>
            <a:r>
              <a:rPr lang="en-US" b="1" baseline="30000" dirty="0"/>
              <a:t>th</a:t>
            </a:r>
            <a:r>
              <a:rPr lang="en-US" b="1" dirty="0"/>
              <a:t> Streets will remain, although the plan includes  reconfigured, more urban interchange at 15</a:t>
            </a:r>
            <a:r>
              <a:rPr lang="en-US" b="1" baseline="30000" dirty="0"/>
              <a:t>th</a:t>
            </a:r>
            <a:r>
              <a:rPr lang="en-US" b="1" dirty="0"/>
              <a:t> Street. “</a:t>
            </a:r>
            <a:endParaRPr b="1" dirty="0"/>
          </a:p>
          <a:p>
            <a:pPr marL="228600" lvl="0" indent="-228600" algn="l" rtl="0">
              <a:lnSpc>
                <a:spcPct val="90000"/>
              </a:lnSpc>
              <a:spcBef>
                <a:spcPts val="1000"/>
              </a:spcBef>
              <a:spcAft>
                <a:spcPts val="0"/>
              </a:spcAft>
              <a:buClr>
                <a:schemeClr val="dk1"/>
              </a:buClr>
              <a:buSzPct val="100000"/>
              <a:buChar char="•"/>
            </a:pPr>
            <a:r>
              <a:rPr lang="en-US" b="1" u="sng" dirty="0"/>
              <a:t>Virginia Agreement with Amazon:</a:t>
            </a:r>
            <a:r>
              <a:rPr lang="en-US" u="sng" dirty="0"/>
              <a:t> </a:t>
            </a:r>
            <a:r>
              <a:rPr lang="en-US" dirty="0"/>
              <a:t>The November 2018 MOU between Amazon and the Commonwealth of Virginia includes a commitment by the Commonwealth “to expeditiously evaluate and implement opportunities to improve safety, accessibility, and the pedestrian experience crossing” Route 1. (It does not call for Route 1 to be brought down to grade.)</a:t>
            </a:r>
            <a:endParaRPr dirty="0"/>
          </a:p>
          <a:p>
            <a:pPr marL="228600" lvl="0" indent="-228600" algn="l" rtl="0">
              <a:lnSpc>
                <a:spcPct val="90000"/>
              </a:lnSpc>
              <a:spcBef>
                <a:spcPts val="1000"/>
              </a:spcBef>
              <a:spcAft>
                <a:spcPts val="0"/>
              </a:spcAft>
              <a:buClr>
                <a:schemeClr val="dk1"/>
              </a:buClr>
              <a:buSzPct val="100000"/>
              <a:buChar char="•"/>
            </a:pPr>
            <a:r>
              <a:rPr lang="en-US" b="1" u="sng" dirty="0"/>
              <a:t>VDOT Project: </a:t>
            </a:r>
            <a:r>
              <a:rPr lang="en-US" u="sng" dirty="0"/>
              <a:t> Since July 2020, </a:t>
            </a:r>
            <a:r>
              <a:rPr lang="en-US" dirty="0"/>
              <a:t>VDOT has taken the lead to examine the feasibility of converting Route 1 to an at-grade or elevated urban boulevard (or improving the existing elevated roadway) from 12th Street S to 23rd Street S. VDOT will then develop appropriate multimodal solutions for Route 1 to meet the community’s transportation needs with the coming of Amazon and other related development.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2010 Crystal City Sector Plan (p.61)</a:t>
            </a:r>
            <a:endParaRPr/>
          </a:p>
        </p:txBody>
      </p:sp>
      <p:sp>
        <p:nvSpPr>
          <p:cNvPr id="137" name="Google Shape;137;p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“Jefferson Davis Highway will become an attractive urban boulevard and unifying element of Crystal City. The laneage and capacity of this regional connector (Type F) roadway will be maintained but not expanded.  Its environment will be improved with new buildings and streetscapes that address the street.  In Crystal City, Jefferson Davis Boulevard will generally have 140’ to 160’ between building faces.  </a:t>
            </a:r>
            <a:r>
              <a:rPr lang="en-US" sz="2000" b="1"/>
              <a:t>Grade separations at 12</a:t>
            </a:r>
            <a:r>
              <a:rPr lang="en-US" sz="2000" b="1" baseline="30000"/>
              <a:t>th</a:t>
            </a:r>
            <a:r>
              <a:rPr lang="en-US" sz="2000" b="1"/>
              <a:t>, 15</a:t>
            </a:r>
            <a:r>
              <a:rPr lang="en-US" sz="2000" b="1" baseline="30000"/>
              <a:t>th</a:t>
            </a:r>
            <a:r>
              <a:rPr lang="en-US" sz="2000" b="1"/>
              <a:t>, and 18</a:t>
            </a:r>
            <a:r>
              <a:rPr lang="en-US" sz="2000" b="1" baseline="30000"/>
              <a:t>th</a:t>
            </a:r>
            <a:r>
              <a:rPr lang="en-US" sz="2000" b="1"/>
              <a:t> Streets will remain, although the plan includes  reconfigured, more urban interchange at 15</a:t>
            </a:r>
            <a:r>
              <a:rPr lang="en-US" sz="2000" b="1" baseline="30000"/>
              <a:t>th</a:t>
            </a:r>
            <a:r>
              <a:rPr lang="en-US" sz="2000" b="1"/>
              <a:t> Street.“</a:t>
            </a:r>
            <a:endParaRPr/>
          </a:p>
          <a:p>
            <a:pPr marL="0" lvl="0" indent="0" algn="l" rtl="0">
              <a:lnSpc>
                <a:spcPct val="90000"/>
              </a:lnSpc>
              <a:spcBef>
                <a:spcPts val="1000"/>
              </a:spcBef>
              <a:spcAft>
                <a:spcPts val="0"/>
              </a:spcAft>
              <a:buClr>
                <a:srgbClr val="4A4A30"/>
              </a:buClr>
              <a:buSzPts val="2000"/>
              <a:buNone/>
            </a:pPr>
            <a:r>
              <a:rPr lang="en-US" sz="2000" b="1">
                <a:solidFill>
                  <a:srgbClr val="4A4A30"/>
                </a:solidFill>
                <a:latin typeface="Calibri"/>
                <a:ea typeface="Calibri"/>
                <a:cs typeface="Calibri"/>
                <a:sym typeface="Calibri"/>
              </a:rPr>
              <a:t>“In later phases, the plan envisions a major reconfiguration of the 15th Street / Jefferson Davis Boulevard interchange. Depending on timing, alignment, and available resources, other, lower-cost alternatives to achieving similar ends could be explored (such as tucking the existing out-board ramps closer to the through lanes) that would still create new development sites</a:t>
            </a:r>
            <a:r>
              <a:rPr lang="en-US" sz="2000">
                <a:solidFill>
                  <a:srgbClr val="4A4A30"/>
                </a:solidFill>
                <a:latin typeface="Calibri"/>
                <a:ea typeface="Calibri"/>
                <a:cs typeface="Calibri"/>
                <a:sym typeface="Calibri"/>
              </a:rPr>
              <a:t>.”</a:t>
            </a:r>
            <a:endParaRPr sz="2000" b="1">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0</TotalTime>
  <Words>1833</Words>
  <Application>Microsoft Office PowerPoint</Application>
  <PresentationFormat>Widescreen</PresentationFormat>
  <Paragraphs>107</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Times New Roman</vt:lpstr>
      <vt:lpstr>Trebuchet MS</vt:lpstr>
      <vt:lpstr>Calibri</vt:lpstr>
      <vt:lpstr>Arial</vt:lpstr>
      <vt:lpstr>Noto Sans Symbols</vt:lpstr>
      <vt:lpstr>Arial Black</vt:lpstr>
      <vt:lpstr>Berlin</vt:lpstr>
      <vt:lpstr>CCCA General Meeting Agenda-January 19, 2022</vt:lpstr>
      <vt:lpstr>CCCA 2022 Officers</vt:lpstr>
      <vt:lpstr>Announcements</vt:lpstr>
      <vt:lpstr>Upcoming Meetings and Issues</vt:lpstr>
      <vt:lpstr>Development Issues:  New Information  </vt:lpstr>
      <vt:lpstr>What is the Future of Route 1?</vt:lpstr>
      <vt:lpstr>PowerPoint Presentation</vt:lpstr>
      <vt:lpstr>History of Community Engagement </vt:lpstr>
      <vt:lpstr>2010 Crystal City Sector Plan (p.61)</vt:lpstr>
      <vt:lpstr>Community Engagement</vt:lpstr>
      <vt:lpstr>VDOT Engagement with Community</vt:lpstr>
      <vt:lpstr>The Two Alternatives in Proposal</vt:lpstr>
      <vt:lpstr>PowerPoint Presentation</vt:lpstr>
      <vt:lpstr>PLEASE INSERT PAM’s TWO SLIDES HERE</vt:lpstr>
      <vt:lpstr>PowerPoint Presentation</vt:lpstr>
      <vt:lpstr>PowerPoint Presentation</vt:lpstr>
      <vt:lpstr>VDOT Rejects Livability Compromise:  15th @ grade; 18th grade-separated </vt:lpstr>
      <vt:lpstr>Livability 22202 Concerns and Recommendation about an at-grade 18th &amp; Route 1 Intersection: </vt:lpstr>
      <vt:lpstr>Life has been tough. What County Mental Health resources are available to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CCCA General Meeting Agenda-January 19, 2022</dc:title>
  <dc:creator>Carol Fuller</dc:creator>
  <cp:lastModifiedBy>Carol Fuller</cp:lastModifiedBy>
  <cp:revision>6</cp:revision>
  <dcterms:created xsi:type="dcterms:W3CDTF">2022-01-19T16:01:58Z</dcterms:created>
  <dcterms:modified xsi:type="dcterms:W3CDTF">2022-01-21T18:50:09Z</dcterms:modified>
</cp:coreProperties>
</file>