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7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01A53-C31C-4B4E-9E75-1428111FC970}" type="datetimeFigureOut">
              <a:rPr lang="en-US" smtClean="0"/>
              <a:t>10/22/2023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34A699-C7BF-4D3D-A258-75AB081F3A7F}" type="slidenum">
              <a:rPr lang="en-US" smtClean="0"/>
              <a:t>‹#›</a:t>
            </a:fld>
            <a:endParaRPr lang="en-US"/>
          </a:p>
        </p:txBody>
      </p:sp>
    </p:spTree>
    <p:extLst>
      <p:ext uri="{BB962C8B-B14F-4D97-AF65-F5344CB8AC3E}">
        <p14:creationId xmlns:p14="http://schemas.microsoft.com/office/powerpoint/2010/main" val="394332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Order changed as result of CA discussions</a:t>
            </a:r>
          </a:p>
        </p:txBody>
      </p:sp>
      <p:sp>
        <p:nvSpPr>
          <p:cNvPr id="4" name="Slide Number Placeholder 3"/>
          <p:cNvSpPr>
            <a:spLocks noGrp="1"/>
          </p:cNvSpPr>
          <p:nvPr>
            <p:ph type="sldNum" sz="quarter" idx="5"/>
          </p:nvPr>
        </p:nvSpPr>
        <p:spPr/>
        <p:txBody>
          <a:bodyPr/>
          <a:lstStyle/>
          <a:p>
            <a:fld id="{D6B3AEB6-8155-5D47-ADE7-45D48A75EF91}" type="slidenum">
              <a:rPr lang="en-US" smtClean="0"/>
              <a:t>1</a:t>
            </a:fld>
            <a:endParaRPr lang="en-US"/>
          </a:p>
        </p:txBody>
      </p:sp>
    </p:spTree>
    <p:extLst>
      <p:ext uri="{BB962C8B-B14F-4D97-AF65-F5344CB8AC3E}">
        <p14:creationId xmlns:p14="http://schemas.microsoft.com/office/powerpoint/2010/main" val="368827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2A6FF-B1B8-A47B-6AE3-E7DE1BC157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4292FB-63B8-28E3-1D0F-2126D3FFC5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612105-1C12-B82E-1A19-20DBD600C44B}"/>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5" name="Footer Placeholder 4">
            <a:extLst>
              <a:ext uri="{FF2B5EF4-FFF2-40B4-BE49-F238E27FC236}">
                <a16:creationId xmlns:a16="http://schemas.microsoft.com/office/drawing/2014/main" id="{9F48E8C3-877D-E5C2-123E-5FCB45427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7A402-9F07-F755-DAC2-8A9A16FE1599}"/>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2501759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A819-922B-7F65-2D52-79E468341B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ECDD09-88C4-22B2-8818-AB1782FA0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28851-5395-2F43-DD73-52EC79B65D85}"/>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5" name="Footer Placeholder 4">
            <a:extLst>
              <a:ext uri="{FF2B5EF4-FFF2-40B4-BE49-F238E27FC236}">
                <a16:creationId xmlns:a16="http://schemas.microsoft.com/office/drawing/2014/main" id="{C53CC7DB-FD6A-86F1-F94E-8C89B35FF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0601D-AE87-5709-6722-BB94FBD1C654}"/>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3468695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243D0C-227C-47C1-4DB9-90843740E0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FF6975-3194-C8FD-7C58-AD54C926B8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9CEDF-9CAD-1B64-7206-8D7FDD4087E5}"/>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5" name="Footer Placeholder 4">
            <a:extLst>
              <a:ext uri="{FF2B5EF4-FFF2-40B4-BE49-F238E27FC236}">
                <a16:creationId xmlns:a16="http://schemas.microsoft.com/office/drawing/2014/main" id="{40BCC79B-DCAE-CEF6-DE95-D753F1E46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410EE6-453B-5CA3-057A-E5384900DAEE}"/>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217669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8CE7-0478-9614-6247-EB1A5267FB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8430F3-366F-0D72-0C70-195A057467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769051-CA70-7C09-743D-06A1E6C14404}"/>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5" name="Footer Placeholder 4">
            <a:extLst>
              <a:ext uri="{FF2B5EF4-FFF2-40B4-BE49-F238E27FC236}">
                <a16:creationId xmlns:a16="http://schemas.microsoft.com/office/drawing/2014/main" id="{E6F043B3-99CC-765D-9D5F-AC0F3C2E7C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AADF1-ADB6-D94E-7F3C-478E8BA778A7}"/>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365826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70BD-67A7-A17A-86FB-AF5DAAACC4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4E01F8-9578-57D7-51E3-F4F09D6A43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319DEE-EB3D-234B-C568-07D72044A8E1}"/>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5" name="Footer Placeholder 4">
            <a:extLst>
              <a:ext uri="{FF2B5EF4-FFF2-40B4-BE49-F238E27FC236}">
                <a16:creationId xmlns:a16="http://schemas.microsoft.com/office/drawing/2014/main" id="{0203AF40-AAA8-6635-F96E-BD02BE3FA6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4E403-91B7-5699-C306-A81FCECE9C5B}"/>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329143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CFFF1-9449-9FCE-D6E7-35C5A2CC60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B2EFD4-44B6-F8A2-327D-BF7DC4F3E0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11EB03-AC6D-1A7A-C780-2D8EAE4270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33EA81-23DF-DF45-0FC9-70C7D4E74C71}"/>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6" name="Footer Placeholder 5">
            <a:extLst>
              <a:ext uri="{FF2B5EF4-FFF2-40B4-BE49-F238E27FC236}">
                <a16:creationId xmlns:a16="http://schemas.microsoft.com/office/drawing/2014/main" id="{FCF9CEC2-E331-A513-F87B-662CE1705E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BCA9E4-786A-C1DF-4ADE-D37747F963AF}"/>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214125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C87AE-5226-4408-3614-E3CAF06614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C30C64-B822-0498-FD9B-6A2F4AA717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D0CF56-2889-BF23-C4F8-4922A5529F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4D153-5F8D-3BC0-1876-38E687EE8A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7468BB-C942-E2F9-CD3C-4568FA36F1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2C80DB-D749-5BAB-65FC-2418E681EBE6}"/>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8" name="Footer Placeholder 7">
            <a:extLst>
              <a:ext uri="{FF2B5EF4-FFF2-40B4-BE49-F238E27FC236}">
                <a16:creationId xmlns:a16="http://schemas.microsoft.com/office/drawing/2014/main" id="{C29EA65B-12F6-3C56-83C6-37125A7DD3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588638-31AB-7D58-78FA-5227626E284C}"/>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3787516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DD05F-8A78-5CBB-3712-2744C6A390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BD0245-5520-2FEB-2445-4EE915C8F989}"/>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4" name="Footer Placeholder 3">
            <a:extLst>
              <a:ext uri="{FF2B5EF4-FFF2-40B4-BE49-F238E27FC236}">
                <a16:creationId xmlns:a16="http://schemas.microsoft.com/office/drawing/2014/main" id="{69D685E4-FDC0-CCAF-DCC1-4C187CF9BD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4E9B91-C965-A8B1-7BDA-489E0A928F5E}"/>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38887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399D9B-7C3B-56F7-7CAB-A4E4A434C853}"/>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3" name="Footer Placeholder 2">
            <a:extLst>
              <a:ext uri="{FF2B5EF4-FFF2-40B4-BE49-F238E27FC236}">
                <a16:creationId xmlns:a16="http://schemas.microsoft.com/office/drawing/2014/main" id="{04EFAE51-BA86-7330-3292-2208B17405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D69168-BD4C-0E09-9C00-81DC11B9B466}"/>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378103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A0E16-280E-BA5F-D975-CFB3AA185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42904B-9846-8C56-9958-47F557F524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D6B09C-7CF7-E9BF-DC80-498F78300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503F1F-5393-8292-99CF-5F3802A52F39}"/>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6" name="Footer Placeholder 5">
            <a:extLst>
              <a:ext uri="{FF2B5EF4-FFF2-40B4-BE49-F238E27FC236}">
                <a16:creationId xmlns:a16="http://schemas.microsoft.com/office/drawing/2014/main" id="{3ABE7D5B-DDDE-6F5F-73A1-2B14F4DC1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E04264-824F-CD0D-0381-168A78511B0A}"/>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2686964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8844-153D-50FD-A76C-27DEB3565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FAF3BF-2C40-52F6-0D84-92DB045BB5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FA38AF-16E3-301E-9EDF-D52E97BDF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17611D-EF52-3797-2B6C-6A0D8C25EF6C}"/>
              </a:ext>
            </a:extLst>
          </p:cNvPr>
          <p:cNvSpPr>
            <a:spLocks noGrp="1"/>
          </p:cNvSpPr>
          <p:nvPr>
            <p:ph type="dt" sz="half" idx="10"/>
          </p:nvPr>
        </p:nvSpPr>
        <p:spPr/>
        <p:txBody>
          <a:bodyPr/>
          <a:lstStyle/>
          <a:p>
            <a:fld id="{F386ADCD-4C48-4B0D-AC65-43BD1156C7C6}" type="datetimeFigureOut">
              <a:rPr lang="en-US" smtClean="0"/>
              <a:t>10/22/2023</a:t>
            </a:fld>
            <a:endParaRPr lang="en-US"/>
          </a:p>
        </p:txBody>
      </p:sp>
      <p:sp>
        <p:nvSpPr>
          <p:cNvPr id="6" name="Footer Placeholder 5">
            <a:extLst>
              <a:ext uri="{FF2B5EF4-FFF2-40B4-BE49-F238E27FC236}">
                <a16:creationId xmlns:a16="http://schemas.microsoft.com/office/drawing/2014/main" id="{ABF2F531-5384-371B-9D68-990D99980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D9246F-5C03-771C-E356-F5A00FE33FA5}"/>
              </a:ext>
            </a:extLst>
          </p:cNvPr>
          <p:cNvSpPr>
            <a:spLocks noGrp="1"/>
          </p:cNvSpPr>
          <p:nvPr>
            <p:ph type="sldNum" sz="quarter" idx="12"/>
          </p:nvPr>
        </p:nvSpPr>
        <p:spPr/>
        <p:txBody>
          <a:bodyPr/>
          <a:lstStyle/>
          <a:p>
            <a:fld id="{E28AC751-5736-42FC-9532-C8FCA702650C}" type="slidenum">
              <a:rPr lang="en-US" smtClean="0"/>
              <a:t>‹#›</a:t>
            </a:fld>
            <a:endParaRPr lang="en-US"/>
          </a:p>
        </p:txBody>
      </p:sp>
    </p:spTree>
    <p:extLst>
      <p:ext uri="{BB962C8B-B14F-4D97-AF65-F5344CB8AC3E}">
        <p14:creationId xmlns:p14="http://schemas.microsoft.com/office/powerpoint/2010/main" val="86000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D9039E-C5A8-B3D3-39D5-A9E4FB597C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36ABDC-5F75-2C78-072E-070808841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A9418B-C822-8B21-CB2A-3EE23FFDA4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6ADCD-4C48-4B0D-AC65-43BD1156C7C6}" type="datetimeFigureOut">
              <a:rPr lang="en-US" smtClean="0"/>
              <a:t>10/22/2023</a:t>
            </a:fld>
            <a:endParaRPr lang="en-US"/>
          </a:p>
        </p:txBody>
      </p:sp>
      <p:sp>
        <p:nvSpPr>
          <p:cNvPr id="5" name="Footer Placeholder 4">
            <a:extLst>
              <a:ext uri="{FF2B5EF4-FFF2-40B4-BE49-F238E27FC236}">
                <a16:creationId xmlns:a16="http://schemas.microsoft.com/office/drawing/2014/main" id="{149E6D99-68FF-1F09-F755-198E967149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D67602-606A-C391-CC81-0BCDC5E5F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AC751-5736-42FC-9532-C8FCA702650C}" type="slidenum">
              <a:rPr lang="en-US" smtClean="0"/>
              <a:t>‹#›</a:t>
            </a:fld>
            <a:endParaRPr lang="en-US"/>
          </a:p>
        </p:txBody>
      </p:sp>
    </p:spTree>
    <p:extLst>
      <p:ext uri="{BB962C8B-B14F-4D97-AF65-F5344CB8AC3E}">
        <p14:creationId xmlns:p14="http://schemas.microsoft.com/office/powerpoint/2010/main" val="1899103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CF8A9D6-BE76-84FE-7E72-711323D99E9E}"/>
              </a:ext>
            </a:extLst>
          </p:cNvPr>
          <p:cNvSpPr txBox="1"/>
          <p:nvPr/>
        </p:nvSpPr>
        <p:spPr>
          <a:xfrm rot="18878582">
            <a:off x="2675965" y="1907682"/>
            <a:ext cx="6333565" cy="2646878"/>
          </a:xfrm>
          <a:prstGeom prst="rect">
            <a:avLst/>
          </a:prstGeom>
          <a:noFill/>
        </p:spPr>
        <p:txBody>
          <a:bodyPr wrap="square" rtlCol="0">
            <a:spAutoFit/>
          </a:bodyPr>
          <a:lstStyle/>
          <a:p>
            <a:r>
              <a:rPr lang="en-US" sz="16600" dirty="0">
                <a:solidFill>
                  <a:schemeClr val="bg2">
                    <a:lumMod val="90000"/>
                  </a:schemeClr>
                </a:solidFill>
              </a:rPr>
              <a:t>DRAFT</a:t>
            </a:r>
          </a:p>
        </p:txBody>
      </p:sp>
      <p:sp>
        <p:nvSpPr>
          <p:cNvPr id="4" name="Title 3">
            <a:extLst>
              <a:ext uri="{FF2B5EF4-FFF2-40B4-BE49-F238E27FC236}">
                <a16:creationId xmlns:a16="http://schemas.microsoft.com/office/drawing/2014/main" id="{E112EFC5-7559-7458-6C93-4814E4A08E58}"/>
              </a:ext>
            </a:extLst>
          </p:cNvPr>
          <p:cNvSpPr>
            <a:spLocks noGrp="1"/>
          </p:cNvSpPr>
          <p:nvPr>
            <p:ph type="title"/>
          </p:nvPr>
        </p:nvSpPr>
        <p:spPr>
          <a:xfrm>
            <a:off x="838200" y="365125"/>
            <a:ext cx="10515600" cy="1325563"/>
          </a:xfrm>
        </p:spPr>
        <p:txBody>
          <a:bodyPr>
            <a:normAutofit/>
          </a:bodyPr>
          <a:lstStyle/>
          <a:p>
            <a:r>
              <a:rPr lang="en-US" dirty="0"/>
              <a:t>Livability Draft Priorities Oct 2023</a:t>
            </a:r>
          </a:p>
        </p:txBody>
      </p:sp>
      <p:sp>
        <p:nvSpPr>
          <p:cNvPr id="5" name="Content Placeholder 4">
            <a:extLst>
              <a:ext uri="{FF2B5EF4-FFF2-40B4-BE49-F238E27FC236}">
                <a16:creationId xmlns:a16="http://schemas.microsoft.com/office/drawing/2014/main" id="{A936905E-F242-5F1E-55EA-8C9D4F9D7B9B}"/>
              </a:ext>
            </a:extLst>
          </p:cNvPr>
          <p:cNvSpPr>
            <a:spLocks noGrp="1"/>
          </p:cNvSpPr>
          <p:nvPr>
            <p:ph idx="1"/>
          </p:nvPr>
        </p:nvSpPr>
        <p:spPr>
          <a:xfrm>
            <a:off x="838200" y="1825625"/>
            <a:ext cx="10515600" cy="4351338"/>
          </a:xfrm>
        </p:spPr>
        <p:txBody>
          <a:bodyPr>
            <a:normAutofit fontScale="70000" lnSpcReduction="20000"/>
          </a:bodyPr>
          <a:lstStyle/>
          <a:p>
            <a:pPr lvl="0"/>
            <a:r>
              <a:rPr lang="en-US" dirty="0"/>
              <a:t>First Tier - Elementary School, Community Center, Libraries, Open Space </a:t>
            </a:r>
          </a:p>
          <a:p>
            <a:pPr lvl="1"/>
            <a:r>
              <a:rPr lang="en-US" dirty="0"/>
              <a:t>Community Center - The neighborhood needs a centrally located, walkable community center that meets the needs of our current and future population.  The center should retain the existing senior programs and community room and include additional features to be identified in community workshops.  These may include art gallery and studios, dance studios, performance places for theater, dance, comedy of various sizes and flexibility; places for hands-on workshops and lectures; game rooms; and flexible community meeting spaces of all sizes. </a:t>
            </a:r>
          </a:p>
          <a:p>
            <a:pPr lvl="1"/>
            <a:r>
              <a:rPr lang="en-US" dirty="0"/>
              <a:t>Libraries – The existing Aurora Hills library is a dated facility. A larger centrally located, walkable library is needed in addition to a smaller, separate branch in Crystal City.  </a:t>
            </a:r>
          </a:p>
          <a:p>
            <a:pPr lvl="1"/>
            <a:r>
              <a:rPr lang="en-US" dirty="0"/>
              <a:t>Elementary School - 22202 needs a new centrally located, walkable elementary school to alleviate overcrowding at Oakridge.  Siting of the new school will be critical and should not adversely impact open space. </a:t>
            </a:r>
          </a:p>
          <a:p>
            <a:pPr lvl="1"/>
            <a:r>
              <a:rPr lang="en-US" dirty="0"/>
              <a:t>Planning, Design and Delivery of Open Space:  Throughout 22202, the community needs more green open space and less hardscape, preserving and increasing tree canopy.  However, delivery of planned parks is lagging site delivery, particularly in Crystal City. Complete the park planning in Crystal City and Virginia Highlands Park, ensuring community needs are assessed and met, and build them.  </a:t>
            </a:r>
          </a:p>
          <a:p>
            <a:pPr lvl="1"/>
            <a:endParaRPr lang="en-US" dirty="0"/>
          </a:p>
          <a:p>
            <a:pPr marL="457200" lvl="1" indent="0">
              <a:buNone/>
            </a:pPr>
            <a:r>
              <a:rPr lang="en-US" i="1" dirty="0"/>
              <a:t>Note: The addition of new county facilities should not decrease the net amount of open space.</a:t>
            </a:r>
          </a:p>
        </p:txBody>
      </p:sp>
      <p:sp>
        <p:nvSpPr>
          <p:cNvPr id="2" name="TextBox 1">
            <a:extLst>
              <a:ext uri="{FF2B5EF4-FFF2-40B4-BE49-F238E27FC236}">
                <a16:creationId xmlns:a16="http://schemas.microsoft.com/office/drawing/2014/main" id="{07E1E0E3-EA26-4050-ABDC-2415B3CD9938}"/>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374386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CF8A9D6-BE76-84FE-7E72-711323D99E9E}"/>
              </a:ext>
            </a:extLst>
          </p:cNvPr>
          <p:cNvSpPr txBox="1"/>
          <p:nvPr/>
        </p:nvSpPr>
        <p:spPr>
          <a:xfrm rot="18878582">
            <a:off x="2675965" y="1907682"/>
            <a:ext cx="6333565" cy="2646878"/>
          </a:xfrm>
          <a:prstGeom prst="rect">
            <a:avLst/>
          </a:prstGeom>
          <a:noFill/>
        </p:spPr>
        <p:txBody>
          <a:bodyPr wrap="square" rtlCol="0">
            <a:spAutoFit/>
          </a:bodyPr>
          <a:lstStyle/>
          <a:p>
            <a:r>
              <a:rPr lang="en-US" sz="16600" dirty="0">
                <a:solidFill>
                  <a:schemeClr val="bg2">
                    <a:lumMod val="75000"/>
                  </a:schemeClr>
                </a:solidFill>
              </a:rPr>
              <a:t>DRAFT</a:t>
            </a:r>
          </a:p>
        </p:txBody>
      </p:sp>
      <p:sp>
        <p:nvSpPr>
          <p:cNvPr id="4" name="Title 3">
            <a:extLst>
              <a:ext uri="{FF2B5EF4-FFF2-40B4-BE49-F238E27FC236}">
                <a16:creationId xmlns:a16="http://schemas.microsoft.com/office/drawing/2014/main" id="{E112EFC5-7559-7458-6C93-4814E4A08E58}"/>
              </a:ext>
            </a:extLst>
          </p:cNvPr>
          <p:cNvSpPr>
            <a:spLocks noGrp="1"/>
          </p:cNvSpPr>
          <p:nvPr>
            <p:ph type="title"/>
          </p:nvPr>
        </p:nvSpPr>
        <p:spPr>
          <a:xfrm>
            <a:off x="838200" y="365125"/>
            <a:ext cx="10515600" cy="1325563"/>
          </a:xfrm>
        </p:spPr>
        <p:txBody>
          <a:bodyPr>
            <a:normAutofit/>
          </a:bodyPr>
          <a:lstStyle/>
          <a:p>
            <a:r>
              <a:rPr lang="en-US" dirty="0"/>
              <a:t>Livability Draft Priorities Oct 2023</a:t>
            </a:r>
          </a:p>
        </p:txBody>
      </p:sp>
      <p:sp>
        <p:nvSpPr>
          <p:cNvPr id="5" name="Content Placeholder 4">
            <a:extLst>
              <a:ext uri="{FF2B5EF4-FFF2-40B4-BE49-F238E27FC236}">
                <a16:creationId xmlns:a16="http://schemas.microsoft.com/office/drawing/2014/main" id="{A936905E-F242-5F1E-55EA-8C9D4F9D7B9B}"/>
              </a:ext>
            </a:extLst>
          </p:cNvPr>
          <p:cNvSpPr>
            <a:spLocks noGrp="1"/>
          </p:cNvSpPr>
          <p:nvPr>
            <p:ph idx="1"/>
          </p:nvPr>
        </p:nvSpPr>
        <p:spPr>
          <a:xfrm>
            <a:off x="838200" y="1825625"/>
            <a:ext cx="10515600" cy="4351338"/>
          </a:xfrm>
        </p:spPr>
        <p:txBody>
          <a:bodyPr>
            <a:normAutofit fontScale="77500" lnSpcReduction="20000"/>
          </a:bodyPr>
          <a:lstStyle/>
          <a:p>
            <a:pPr lvl="0"/>
            <a:r>
              <a:rPr lang="en-US" dirty="0"/>
              <a:t>Second Tier: </a:t>
            </a:r>
          </a:p>
          <a:p>
            <a:pPr lvl="1"/>
            <a:r>
              <a:rPr lang="en-US" dirty="0"/>
              <a:t>Green Ribbon (pedestrian and bike network): Provide continuous biophilic connected routes throughout 22202 and beyond, particularly to increase porosity through the superblocks– and that are green, supporting the local functioning ecosystem!  Develop more detailed design guidelines for the green ribbon that support this vision across the community.</a:t>
            </a:r>
          </a:p>
          <a:p>
            <a:pPr lvl="1"/>
            <a:r>
              <a:rPr lang="en-US" dirty="0"/>
              <a:t>Route 1 - The community continues to strongly disagree with the current plan to bring Route 1 to grade, and considers it critical that the alternative options of the pedestrian underpass or the Barnes Dance be incorporated into the design. The TDM (traffic demand management) for Route 1 and other projects should be integrated into an overall 22202-wide master TDM plan.</a:t>
            </a:r>
          </a:p>
          <a:p>
            <a:pPr lvl="2"/>
            <a:r>
              <a:rPr lang="en-US" dirty="0"/>
              <a:t>A comprehensive community-wide transportation and plan is required across development projects and neighboring communities and counties, that considers traffic calming and other tools to ensure multi-modal transit and safety across 22202.</a:t>
            </a:r>
          </a:p>
          <a:p>
            <a:pPr lvl="1"/>
            <a:r>
              <a:rPr lang="en-US" dirty="0"/>
              <a:t>Revitalize The Underground – Both as a commuter route as well as new uses for the empty retail spaces. </a:t>
            </a:r>
          </a:p>
          <a:p>
            <a:pPr marL="457200" lvl="1" indent="0">
              <a:buNone/>
            </a:pPr>
            <a:endParaRPr lang="en-US" dirty="0"/>
          </a:p>
          <a:p>
            <a:pPr marL="457200" lvl="1" indent="0">
              <a:buNone/>
            </a:pPr>
            <a:r>
              <a:rPr lang="en-US" i="1" dirty="0"/>
              <a:t>Note: Housing – Because of our extraordinary successes in delivering additional affordable housing units of all kinds the last few years, the community would like to shift focus to other priorities to ensure that the infrastructure is delivered for current and future residents.  The community has an ongoing interest in helping existing and future residents to remain in the neighborhood.</a:t>
            </a:r>
          </a:p>
          <a:p>
            <a:pPr lvl="1"/>
            <a:endParaRPr lang="en-US" dirty="0"/>
          </a:p>
          <a:p>
            <a:endParaRPr lang="en-US" dirty="0"/>
          </a:p>
        </p:txBody>
      </p:sp>
      <p:sp>
        <p:nvSpPr>
          <p:cNvPr id="2" name="TextBox 1">
            <a:extLst>
              <a:ext uri="{FF2B5EF4-FFF2-40B4-BE49-F238E27FC236}">
                <a16:creationId xmlns:a16="http://schemas.microsoft.com/office/drawing/2014/main" id="{F9706B17-F33C-D790-13D0-82515F1BDC4E}"/>
              </a:ext>
            </a:extLst>
          </p:cNvPr>
          <p:cNvSpPr txBox="1"/>
          <p:nvPr/>
        </p:nvSpPr>
        <p:spPr>
          <a:xfrm>
            <a:off x="3048000" y="6373525"/>
            <a:ext cx="6096000" cy="307777"/>
          </a:xfrm>
          <a:prstGeom prst="rect">
            <a:avLst/>
          </a:prstGeom>
          <a:noFill/>
        </p:spPr>
        <p:txBody>
          <a:bodyPr wrap="square">
            <a:spAutoFit/>
          </a:bodyPr>
          <a:lstStyle/>
          <a:p>
            <a:pPr algn="ctr"/>
            <a:r>
              <a:rPr lang="en-US" sz="1400" dirty="0"/>
              <a:t>For Discussion, CPCC, October 3, 2023</a:t>
            </a:r>
          </a:p>
        </p:txBody>
      </p:sp>
    </p:spTree>
    <p:extLst>
      <p:ext uri="{BB962C8B-B14F-4D97-AF65-F5344CB8AC3E}">
        <p14:creationId xmlns:p14="http://schemas.microsoft.com/office/powerpoint/2010/main" val="947256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Widescreen</PresentationFormat>
  <Paragraphs>22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Livability Draft Priorities Oct 2023</vt:lpstr>
      <vt:lpstr>Livability Draft Priorities Oct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Livability Draft Priorities Oct 2023</dc:title>
  <dc:creator>Carol Fuller</dc:creator>
  <cp:lastModifiedBy>Carol Fuller</cp:lastModifiedBy>
  <cp:revision>1</cp:revision>
  <dcterms:created xsi:type="dcterms:W3CDTF">2023-10-22T23:26:25Z</dcterms:created>
  <dcterms:modified xsi:type="dcterms:W3CDTF">2023-10-22T23:27:19Z</dcterms:modified>
</cp:coreProperties>
</file>